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852" r:id="rId1"/>
    <p:sldMasterId id="2147483883" r:id="rId2"/>
    <p:sldMasterId id="2147483896" r:id="rId3"/>
    <p:sldMasterId id="2147483908" r:id="rId4"/>
  </p:sldMasterIdLst>
  <p:notesMasterIdLst>
    <p:notesMasterId r:id="rId29"/>
  </p:notesMasterIdLst>
  <p:sldIdLst>
    <p:sldId id="256" r:id="rId5"/>
    <p:sldId id="257" r:id="rId6"/>
    <p:sldId id="258" r:id="rId7"/>
    <p:sldId id="271" r:id="rId8"/>
    <p:sldId id="270" r:id="rId9"/>
    <p:sldId id="272" r:id="rId10"/>
    <p:sldId id="286" r:id="rId11"/>
    <p:sldId id="259" r:id="rId12"/>
    <p:sldId id="260" r:id="rId13"/>
    <p:sldId id="287" r:id="rId14"/>
    <p:sldId id="261" r:id="rId15"/>
    <p:sldId id="284" r:id="rId16"/>
    <p:sldId id="278" r:id="rId17"/>
    <p:sldId id="289" r:id="rId18"/>
    <p:sldId id="290" r:id="rId19"/>
    <p:sldId id="291" r:id="rId20"/>
    <p:sldId id="288" r:id="rId21"/>
    <p:sldId id="293" r:id="rId22"/>
    <p:sldId id="294" r:id="rId23"/>
    <p:sldId id="296" r:id="rId24"/>
    <p:sldId id="295" r:id="rId25"/>
    <p:sldId id="297" r:id="rId26"/>
    <p:sldId id="280" r:id="rId27"/>
    <p:sldId id="292" r:id="rId28"/>
  </p:sldIdLst>
  <p:sldSz cx="18288000" cy="10287000"/>
  <p:notesSz cx="18288000" cy="10287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3609" autoAdjust="0"/>
  </p:normalViewPr>
  <p:slideViewPr>
    <p:cSldViewPr>
      <p:cViewPr varScale="1">
        <p:scale>
          <a:sx n="50" d="100"/>
          <a:sy n="50" d="100"/>
        </p:scale>
        <p:origin x="1134" y="5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jpg>
</file>

<file path=ppt/media/image24.jpg>
</file>

<file path=ppt/media/image25.jpg>
</file>

<file path=ppt/media/image26.jpg>
</file>

<file path=ppt/media/image27.jpg>
</file>

<file path=ppt/media/image28.jpg>
</file>

<file path=ppt/media/image29.jpg>
</file>

<file path=ppt/media/image3.png>
</file>

<file path=ppt/media/image30.jpg>
</file>

<file path=ppt/media/image31.jpg>
</file>

<file path=ppt/media/image32.jpg>
</file>

<file path=ppt/media/image33.jpg>
</file>

<file path=ppt/media/image34.jpg>
</file>

<file path=ppt/media/image35.jpg>
</file>

<file path=ppt/media/image36.jpg>
</file>

<file path=ppt/media/image37.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4800" cy="5159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10358438" y="0"/>
            <a:ext cx="7924800" cy="515938"/>
          </a:xfrm>
          <a:prstGeom prst="rect">
            <a:avLst/>
          </a:prstGeom>
        </p:spPr>
        <p:txBody>
          <a:bodyPr vert="horz" lIns="91440" tIns="45720" rIns="91440" bIns="45720" rtlCol="0"/>
          <a:lstStyle>
            <a:lvl1pPr algn="r">
              <a:defRPr sz="1200"/>
            </a:lvl1pPr>
          </a:lstStyle>
          <a:p>
            <a:fld id="{41B2071B-91CB-49AB-A9B0-9AE583426D88}" type="datetimeFigureOut">
              <a:rPr lang="en-US" smtClean="0"/>
              <a:t>10/7/2024</a:t>
            </a:fld>
            <a:endParaRPr lang="en-US"/>
          </a:p>
        </p:txBody>
      </p:sp>
      <p:sp>
        <p:nvSpPr>
          <p:cNvPr id="4" name="Slide Image Placeholder 3"/>
          <p:cNvSpPr>
            <a:spLocks noGrp="1" noRot="1" noChangeAspect="1"/>
          </p:cNvSpPr>
          <p:nvPr>
            <p:ph type="sldImg" idx="2"/>
          </p:nvPr>
        </p:nvSpPr>
        <p:spPr>
          <a:xfrm>
            <a:off x="6057900" y="1285875"/>
            <a:ext cx="6172200" cy="3471863"/>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828800" y="4951413"/>
            <a:ext cx="14630400" cy="404971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771063"/>
            <a:ext cx="7924800" cy="51593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10358438" y="9771063"/>
            <a:ext cx="7924800" cy="515937"/>
          </a:xfrm>
          <a:prstGeom prst="rect">
            <a:avLst/>
          </a:prstGeom>
        </p:spPr>
        <p:txBody>
          <a:bodyPr vert="horz" lIns="91440" tIns="45720" rIns="91440" bIns="45720" rtlCol="0" anchor="b"/>
          <a:lstStyle>
            <a:lvl1pPr algn="r">
              <a:defRPr sz="1200"/>
            </a:lvl1pPr>
          </a:lstStyle>
          <a:p>
            <a:fld id="{E7F57668-1276-4B85-9F73-38D245E18FE2}" type="slidenum">
              <a:rPr lang="en-US" smtClean="0"/>
              <a:t>‹#›</a:t>
            </a:fld>
            <a:endParaRPr lang="en-US"/>
          </a:p>
        </p:txBody>
      </p:sp>
    </p:spTree>
    <p:extLst>
      <p:ext uri="{BB962C8B-B14F-4D97-AF65-F5344CB8AC3E}">
        <p14:creationId xmlns:p14="http://schemas.microsoft.com/office/powerpoint/2010/main" val="13218746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2400300" y="3580116"/>
            <a:ext cx="13487400" cy="2468880"/>
          </a:xfrm>
          <a:solidFill>
            <a:srgbClr val="FFFFFF"/>
          </a:solidFill>
          <a:ln w="38100">
            <a:solidFill>
              <a:srgbClr val="404040"/>
            </a:solidFill>
          </a:ln>
        </p:spPr>
        <p:txBody>
          <a:bodyPr lIns="274320" rIns="274320" anchor="ctr" anchorCtr="1">
            <a:normAutofit/>
          </a:bodyPr>
          <a:lstStyle>
            <a:lvl1pPr algn="ctr">
              <a:defRPr sz="57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4042791" y="6528816"/>
            <a:ext cx="10202418" cy="1859841"/>
          </a:xfrm>
          <a:noFill/>
        </p:spPr>
        <p:txBody>
          <a:bodyPr>
            <a:normAutofit/>
          </a:bodyPr>
          <a:lstStyle>
            <a:lvl1pPr marL="0" indent="0" algn="ctr">
              <a:buNone/>
              <a:defRPr sz="3000">
                <a:solidFill>
                  <a:schemeClr val="tx1">
                    <a:lumMod val="75000"/>
                    <a:lumOff val="25000"/>
                  </a:schemeClr>
                </a:solidFill>
              </a:defRPr>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t>10/7/2024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844401965"/>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718959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2979668" y="1405890"/>
            <a:ext cx="1947912" cy="747522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346705" y="1405890"/>
            <a:ext cx="9297734" cy="74752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2748136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645920" y="1138428"/>
            <a:ext cx="15087600" cy="5349240"/>
          </a:xfrm>
        </p:spPr>
        <p:txBody>
          <a:bodyPr anchor="b">
            <a:normAutofit/>
          </a:bodyPr>
          <a:lstStyle>
            <a:lvl1pPr algn="l">
              <a:lnSpc>
                <a:spcPct val="85000"/>
              </a:lnSpc>
              <a:defRPr sz="12000" spc="-75"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650077" y="6683430"/>
            <a:ext cx="15087600" cy="1714500"/>
          </a:xfrm>
        </p:spPr>
        <p:txBody>
          <a:bodyPr lIns="91440" rIns="91440">
            <a:normAutofit/>
          </a:bodyPr>
          <a:lstStyle>
            <a:lvl1pPr marL="0" indent="0" algn="l">
              <a:buNone/>
              <a:defRPr sz="3600" cap="all" spc="300" baseline="0">
                <a:solidFill>
                  <a:schemeClr val="tx2"/>
                </a:solidFill>
                <a:latin typeface="+mj-lt"/>
              </a:defRPr>
            </a:lvl1pPr>
            <a:lvl2pPr marL="685800" indent="0" algn="ctr">
              <a:buNone/>
              <a:defRPr sz="3600"/>
            </a:lvl2pPr>
            <a:lvl3pPr marL="1371600" indent="0" algn="ctr">
              <a:buNone/>
              <a:defRPr sz="3600"/>
            </a:lvl3pPr>
            <a:lvl4pPr marL="2057400" indent="0" algn="ctr">
              <a:buNone/>
              <a:defRPr sz="3000"/>
            </a:lvl4pPr>
            <a:lvl5pPr marL="2743200" indent="0" algn="ctr">
              <a:buNone/>
              <a:defRPr sz="3000"/>
            </a:lvl5pPr>
            <a:lvl6pPr marL="3429000" indent="0" algn="ctr">
              <a:buNone/>
              <a:defRPr sz="3000"/>
            </a:lvl6pPr>
            <a:lvl7pPr marL="4114800" indent="0" algn="ctr">
              <a:buNone/>
              <a:defRPr sz="3000"/>
            </a:lvl7pPr>
            <a:lvl8pPr marL="4800600" indent="0" algn="ctr">
              <a:buNone/>
              <a:defRPr sz="3000"/>
            </a:lvl8pPr>
            <a:lvl9pPr marL="5486400" indent="0" algn="ctr">
              <a:buNone/>
              <a:defRPr sz="3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cxnSp>
        <p:nvCxnSpPr>
          <p:cNvPr id="9" name="Straight Connector 8"/>
          <p:cNvCxnSpPr/>
          <p:nvPr/>
        </p:nvCxnSpPr>
        <p:spPr>
          <a:xfrm>
            <a:off x="1811487" y="6515100"/>
            <a:ext cx="1481328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2629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0463034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45920" y="1138428"/>
            <a:ext cx="15087600" cy="5349240"/>
          </a:xfrm>
        </p:spPr>
        <p:txBody>
          <a:bodyPr anchor="b" anchorCtr="0">
            <a:normAutofit/>
          </a:bodyPr>
          <a:lstStyle>
            <a:lvl1pPr>
              <a:lnSpc>
                <a:spcPct val="85000"/>
              </a:lnSpc>
              <a:defRPr sz="12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645920" y="6679692"/>
            <a:ext cx="15087600" cy="1714500"/>
          </a:xfrm>
        </p:spPr>
        <p:txBody>
          <a:bodyPr lIns="91440" rIns="91440" anchor="t" anchorCtr="0">
            <a:normAutofit/>
          </a:bodyPr>
          <a:lstStyle>
            <a:lvl1pPr marL="0" indent="0">
              <a:buNone/>
              <a:defRPr sz="3600" cap="all" spc="300" baseline="0">
                <a:solidFill>
                  <a:schemeClr val="tx2"/>
                </a:solidFill>
                <a:latin typeface="+mj-lt"/>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cxnSp>
        <p:nvCxnSpPr>
          <p:cNvPr id="9" name="Straight Connector 8"/>
          <p:cNvCxnSpPr/>
          <p:nvPr/>
        </p:nvCxnSpPr>
        <p:spPr>
          <a:xfrm>
            <a:off x="1811487" y="6515100"/>
            <a:ext cx="1481328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20782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645920" y="429905"/>
            <a:ext cx="15087600" cy="217613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645919" y="2768601"/>
            <a:ext cx="7406640" cy="6035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326880" y="2768603"/>
            <a:ext cx="7406640" cy="6035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t>10/7/2024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1190794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645920" y="429905"/>
            <a:ext cx="15087600" cy="21761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45920" y="2769078"/>
            <a:ext cx="7406640" cy="1104423"/>
          </a:xfrm>
        </p:spPr>
        <p:txBody>
          <a:bodyPr lIns="91440" rIns="91440" anchor="ctr">
            <a:normAutofit/>
          </a:bodyPr>
          <a:lstStyle>
            <a:lvl1pPr marL="0" indent="0">
              <a:buNone/>
              <a:defRPr sz="3000" b="0" cap="all" baseline="0">
                <a:solidFill>
                  <a:schemeClr val="tx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645920" y="3873501"/>
            <a:ext cx="7406640" cy="5067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326880" y="2769078"/>
            <a:ext cx="7406640" cy="1104423"/>
          </a:xfrm>
        </p:spPr>
        <p:txBody>
          <a:bodyPr lIns="91440" rIns="91440" anchor="ctr">
            <a:normAutofit/>
          </a:bodyPr>
          <a:lstStyle>
            <a:lvl1pPr marL="0" indent="0">
              <a:buNone/>
              <a:defRPr sz="3000" b="0" cap="all" baseline="0">
                <a:solidFill>
                  <a:schemeClr val="tx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326880" y="3873501"/>
            <a:ext cx="7406640" cy="5067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t>10/7/2024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809821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t>10/7/2024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7885214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D8BD707-D9CF-40AE-B4C6-C98DA3205C09}" type="datetimeFigureOut">
              <a:rPr lang="en-US" smtClean="0"/>
              <a:t>10/7/2024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27885392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25" y="0"/>
            <a:ext cx="6076187" cy="10287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6060107" y="0"/>
            <a:ext cx="96012" cy="10287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891538"/>
            <a:ext cx="4800600" cy="3429000"/>
          </a:xfrm>
        </p:spPr>
        <p:txBody>
          <a:bodyPr anchor="b">
            <a:normAutofit/>
          </a:bodyPr>
          <a:lstStyle>
            <a:lvl1pPr>
              <a:defRPr sz="5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200900" y="1097280"/>
            <a:ext cx="9738360" cy="7886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4389120"/>
            <a:ext cx="4800600" cy="5068686"/>
          </a:xfrm>
        </p:spPr>
        <p:txBody>
          <a:bodyPr lIns="91440" rIns="91440">
            <a:normAutofit/>
          </a:bodyPr>
          <a:lstStyle>
            <a:lvl1pPr marL="0" indent="0">
              <a:buNone/>
              <a:defRPr sz="2250">
                <a:solidFill>
                  <a:srgbClr val="FFFFFF"/>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a:xfrm>
            <a:off x="698268" y="9689678"/>
            <a:ext cx="3927765" cy="547688"/>
          </a:xfrm>
        </p:spPr>
        <p:txBody>
          <a:bodyPr/>
          <a:lstStyle>
            <a:lvl1pPr algn="l">
              <a:defRPr/>
            </a:lvl1pPr>
          </a:lstStyle>
          <a:p>
            <a:fld id="{1D8BD707-D9CF-40AE-B4C6-C98DA3205C09}" type="datetimeFigureOut">
              <a:rPr lang="en-US" smtClean="0"/>
              <a:t>10/7/2024</a:t>
            </a:fld>
            <a:endParaRPr lang="en-US"/>
          </a:p>
        </p:txBody>
      </p:sp>
      <p:sp>
        <p:nvSpPr>
          <p:cNvPr id="6" name="Footer Placeholder 5"/>
          <p:cNvSpPr>
            <a:spLocks noGrp="1"/>
          </p:cNvSpPr>
          <p:nvPr>
            <p:ph type="ftr" sz="quarter" idx="11"/>
          </p:nvPr>
        </p:nvSpPr>
        <p:spPr>
          <a:xfrm>
            <a:off x="7200900" y="9689678"/>
            <a:ext cx="6972300" cy="547688"/>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1197612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t>10/7/2024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77266919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1" y="7429500"/>
            <a:ext cx="18283238" cy="2857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23" y="737261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45920" y="7612380"/>
            <a:ext cx="15169896" cy="1234440"/>
          </a:xfrm>
        </p:spPr>
        <p:txBody>
          <a:bodyPr lIns="91440" tIns="0" rIns="91440" bIns="0" anchor="b">
            <a:noAutofit/>
          </a:bodyPr>
          <a:lstStyle>
            <a:lvl1pPr>
              <a:defRPr sz="54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3" y="0"/>
            <a:ext cx="18287978" cy="7372614"/>
          </a:xfrm>
          <a:blipFill>
            <a:blip r:embed="rId2"/>
            <a:stretch>
              <a:fillRect/>
            </a:stretch>
          </a:blipFill>
        </p:spPr>
        <p:txBody>
          <a:bodyPr lIns="457200" tIns="457200" anchor="t"/>
          <a:lstStyle>
            <a:lvl1pPr marL="0" indent="0">
              <a:buNone/>
              <a:defRPr sz="4800">
                <a:solidFill>
                  <a:schemeClr val="bg1"/>
                </a:solidFill>
              </a:defRPr>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645920" y="8860535"/>
            <a:ext cx="15169896" cy="891540"/>
          </a:xfrm>
        </p:spPr>
        <p:txBody>
          <a:bodyPr lIns="91440" tIns="0" rIns="91440" bIns="0">
            <a:normAutofit/>
          </a:bodyPr>
          <a:lstStyle>
            <a:lvl1pPr marL="0" indent="0">
              <a:spcBef>
                <a:spcPts val="0"/>
              </a:spcBef>
              <a:spcAft>
                <a:spcPts val="900"/>
              </a:spcAft>
              <a:buNone/>
              <a:defRPr sz="2250">
                <a:solidFill>
                  <a:srgbClr val="FFFFFF"/>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10/7/2024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66519019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393603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3087350" y="622168"/>
            <a:ext cx="3943350" cy="86361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622167"/>
            <a:ext cx="11601450" cy="8636133"/>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298995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28802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645920" y="1138428"/>
            <a:ext cx="15087600" cy="5349240"/>
          </a:xfrm>
        </p:spPr>
        <p:txBody>
          <a:bodyPr anchor="b">
            <a:normAutofit/>
          </a:bodyPr>
          <a:lstStyle>
            <a:lvl1pPr algn="l">
              <a:lnSpc>
                <a:spcPct val="85000"/>
              </a:lnSpc>
              <a:defRPr sz="12000" spc="-75"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650077" y="6683430"/>
            <a:ext cx="15087600" cy="1714500"/>
          </a:xfrm>
        </p:spPr>
        <p:txBody>
          <a:bodyPr lIns="91440" rIns="91440">
            <a:normAutofit/>
          </a:bodyPr>
          <a:lstStyle>
            <a:lvl1pPr marL="0" indent="0" algn="l">
              <a:buNone/>
              <a:defRPr sz="3600" cap="all" spc="300" baseline="0">
                <a:solidFill>
                  <a:schemeClr val="tx2"/>
                </a:solidFill>
                <a:latin typeface="+mj-lt"/>
              </a:defRPr>
            </a:lvl1pPr>
            <a:lvl2pPr marL="685800" indent="0" algn="ctr">
              <a:buNone/>
              <a:defRPr sz="3600"/>
            </a:lvl2pPr>
            <a:lvl3pPr marL="1371600" indent="0" algn="ctr">
              <a:buNone/>
              <a:defRPr sz="3600"/>
            </a:lvl3pPr>
            <a:lvl4pPr marL="2057400" indent="0" algn="ctr">
              <a:buNone/>
              <a:defRPr sz="3000"/>
            </a:lvl4pPr>
            <a:lvl5pPr marL="2743200" indent="0" algn="ctr">
              <a:buNone/>
              <a:defRPr sz="3000"/>
            </a:lvl5pPr>
            <a:lvl6pPr marL="3429000" indent="0" algn="ctr">
              <a:buNone/>
              <a:defRPr sz="3000"/>
            </a:lvl6pPr>
            <a:lvl7pPr marL="4114800" indent="0" algn="ctr">
              <a:buNone/>
              <a:defRPr sz="3000"/>
            </a:lvl7pPr>
            <a:lvl8pPr marL="4800600" indent="0" algn="ctr">
              <a:buNone/>
              <a:defRPr sz="3000"/>
            </a:lvl8pPr>
            <a:lvl9pPr marL="5486400" indent="0" algn="ctr">
              <a:buNone/>
              <a:defRPr sz="3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cxnSp>
        <p:nvCxnSpPr>
          <p:cNvPr id="9" name="Straight Connector 8"/>
          <p:cNvCxnSpPr/>
          <p:nvPr/>
        </p:nvCxnSpPr>
        <p:spPr>
          <a:xfrm>
            <a:off x="1811487" y="6515100"/>
            <a:ext cx="1481328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425759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90168176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45920" y="1138428"/>
            <a:ext cx="15087600" cy="5349240"/>
          </a:xfrm>
        </p:spPr>
        <p:txBody>
          <a:bodyPr anchor="b" anchorCtr="0">
            <a:normAutofit/>
          </a:bodyPr>
          <a:lstStyle>
            <a:lvl1pPr>
              <a:lnSpc>
                <a:spcPct val="85000"/>
              </a:lnSpc>
              <a:defRPr sz="12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645920" y="6679692"/>
            <a:ext cx="15087600" cy="1714500"/>
          </a:xfrm>
        </p:spPr>
        <p:txBody>
          <a:bodyPr lIns="91440" rIns="91440" anchor="t" anchorCtr="0">
            <a:normAutofit/>
          </a:bodyPr>
          <a:lstStyle>
            <a:lvl1pPr marL="0" indent="0">
              <a:buNone/>
              <a:defRPr sz="3600" cap="all" spc="300" baseline="0">
                <a:solidFill>
                  <a:schemeClr val="tx2"/>
                </a:solidFill>
                <a:latin typeface="+mj-lt"/>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cxnSp>
        <p:nvCxnSpPr>
          <p:cNvPr id="9" name="Straight Connector 8"/>
          <p:cNvCxnSpPr/>
          <p:nvPr/>
        </p:nvCxnSpPr>
        <p:spPr>
          <a:xfrm>
            <a:off x="1811487" y="6515100"/>
            <a:ext cx="1481328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080653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645920" y="429905"/>
            <a:ext cx="15087600" cy="217613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645919" y="2768601"/>
            <a:ext cx="7406640" cy="6035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326880" y="2768603"/>
            <a:ext cx="7406640" cy="6035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t>10/7/2024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5282144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645920" y="429905"/>
            <a:ext cx="15087600" cy="21761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45920" y="2769078"/>
            <a:ext cx="7406640" cy="1104423"/>
          </a:xfrm>
        </p:spPr>
        <p:txBody>
          <a:bodyPr lIns="91440" rIns="91440" anchor="ctr">
            <a:normAutofit/>
          </a:bodyPr>
          <a:lstStyle>
            <a:lvl1pPr marL="0" indent="0">
              <a:buNone/>
              <a:defRPr sz="3000" b="0" cap="all" baseline="0">
                <a:solidFill>
                  <a:schemeClr val="tx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645920" y="3873501"/>
            <a:ext cx="7406640" cy="5067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326880" y="2769078"/>
            <a:ext cx="7406640" cy="1104423"/>
          </a:xfrm>
        </p:spPr>
        <p:txBody>
          <a:bodyPr lIns="91440" rIns="91440" anchor="ctr">
            <a:normAutofit/>
          </a:bodyPr>
          <a:lstStyle>
            <a:lvl1pPr marL="0" indent="0">
              <a:buNone/>
              <a:defRPr sz="3000" b="0" cap="all" baseline="0">
                <a:solidFill>
                  <a:schemeClr val="tx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326880" y="3873501"/>
            <a:ext cx="7406640" cy="5067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t>10/7/2024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81674136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t>10/7/2024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4989853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2400300" y="3580116"/>
            <a:ext cx="13487400" cy="2468880"/>
          </a:xfrm>
          <a:solidFill>
            <a:srgbClr val="FFFFFF"/>
          </a:solidFill>
          <a:ln w="38100">
            <a:solidFill>
              <a:srgbClr val="404040"/>
            </a:solidFill>
          </a:ln>
        </p:spPr>
        <p:txBody>
          <a:bodyPr lIns="274320" rIns="274320" anchor="ctr" anchorCtr="1">
            <a:normAutofit/>
          </a:bodyPr>
          <a:lstStyle>
            <a:lvl1pPr>
              <a:defRPr sz="57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4042791" y="6528698"/>
            <a:ext cx="10202418" cy="1897623"/>
          </a:xfrm>
        </p:spPr>
        <p:txBody>
          <a:bodyPr anchor="t" anchorCtr="1">
            <a:normAutofit/>
          </a:bodyPr>
          <a:lstStyle>
            <a:lvl1pPr marL="0" indent="0">
              <a:buNone/>
              <a:defRPr sz="3000">
                <a:solidFill>
                  <a:schemeClr val="tx1"/>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D8BD707-D9CF-40AE-B4C6-C98DA3205C09}" type="datetimeFigureOut">
              <a:rPr lang="en-US" smtClean="0"/>
              <a:t>10/7/2024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259066110"/>
      </p:ext>
    </p:extLst>
  </p:cSld>
  <p:clrMapOvr>
    <a:overrideClrMapping bg1="dk1" tx1="lt1" bg2="dk2" tx2="lt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D8BD707-D9CF-40AE-B4C6-C98DA3205C09}" type="datetimeFigureOut">
              <a:rPr lang="en-US" smtClean="0"/>
              <a:t>10/7/2024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418155116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25" y="0"/>
            <a:ext cx="6076187" cy="10287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6060107" y="0"/>
            <a:ext cx="96012" cy="10287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891538"/>
            <a:ext cx="4800600" cy="3429000"/>
          </a:xfrm>
        </p:spPr>
        <p:txBody>
          <a:bodyPr anchor="b">
            <a:normAutofit/>
          </a:bodyPr>
          <a:lstStyle>
            <a:lvl1pPr>
              <a:defRPr sz="5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200900" y="1097280"/>
            <a:ext cx="9738360" cy="7886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4389120"/>
            <a:ext cx="4800600" cy="5068686"/>
          </a:xfrm>
        </p:spPr>
        <p:txBody>
          <a:bodyPr lIns="91440" rIns="91440">
            <a:normAutofit/>
          </a:bodyPr>
          <a:lstStyle>
            <a:lvl1pPr marL="0" indent="0">
              <a:buNone/>
              <a:defRPr sz="2250">
                <a:solidFill>
                  <a:srgbClr val="FFFFFF"/>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a:xfrm>
            <a:off x="698268" y="9689678"/>
            <a:ext cx="3927765" cy="547688"/>
          </a:xfrm>
        </p:spPr>
        <p:txBody>
          <a:bodyPr/>
          <a:lstStyle>
            <a:lvl1pPr algn="l">
              <a:defRPr/>
            </a:lvl1pPr>
          </a:lstStyle>
          <a:p>
            <a:fld id="{1D8BD707-D9CF-40AE-B4C6-C98DA3205C09}" type="datetimeFigureOut">
              <a:rPr lang="en-US" smtClean="0"/>
              <a:t>10/7/2024</a:t>
            </a:fld>
            <a:endParaRPr lang="en-US"/>
          </a:p>
        </p:txBody>
      </p:sp>
      <p:sp>
        <p:nvSpPr>
          <p:cNvPr id="6" name="Footer Placeholder 5"/>
          <p:cNvSpPr>
            <a:spLocks noGrp="1"/>
          </p:cNvSpPr>
          <p:nvPr>
            <p:ph type="ftr" sz="quarter" idx="11"/>
          </p:nvPr>
        </p:nvSpPr>
        <p:spPr>
          <a:xfrm>
            <a:off x="7200900" y="9689678"/>
            <a:ext cx="6972300" cy="547688"/>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341776210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1" y="7429500"/>
            <a:ext cx="18283238" cy="2857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23" y="737261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45920" y="7612380"/>
            <a:ext cx="15169896" cy="1234440"/>
          </a:xfrm>
        </p:spPr>
        <p:txBody>
          <a:bodyPr lIns="91440" tIns="0" rIns="91440" bIns="0" anchor="b">
            <a:noAutofit/>
          </a:bodyPr>
          <a:lstStyle>
            <a:lvl1pPr>
              <a:defRPr sz="54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3" y="0"/>
            <a:ext cx="18287978" cy="7372614"/>
          </a:xfrm>
          <a:blipFill>
            <a:blip r:embed="rId2"/>
            <a:stretch>
              <a:fillRect/>
            </a:stretch>
          </a:blipFill>
        </p:spPr>
        <p:txBody>
          <a:bodyPr lIns="457200" tIns="457200" anchor="t"/>
          <a:lstStyle>
            <a:lvl1pPr marL="0" indent="0">
              <a:buNone/>
              <a:defRPr sz="4800">
                <a:solidFill>
                  <a:schemeClr val="bg1"/>
                </a:solidFill>
              </a:defRPr>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645920" y="8860535"/>
            <a:ext cx="15169896" cy="891540"/>
          </a:xfrm>
        </p:spPr>
        <p:txBody>
          <a:bodyPr lIns="91440" tIns="0" rIns="91440" bIns="0">
            <a:normAutofit/>
          </a:bodyPr>
          <a:lstStyle>
            <a:lvl1pPr marL="0" indent="0">
              <a:spcBef>
                <a:spcPts val="0"/>
              </a:spcBef>
              <a:spcAft>
                <a:spcPts val="900"/>
              </a:spcAft>
              <a:buNone/>
              <a:defRPr sz="2250">
                <a:solidFill>
                  <a:srgbClr val="FFFFFF"/>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10/7/2024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39911311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48917373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3087350" y="622168"/>
            <a:ext cx="3943350" cy="86361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622167"/>
            <a:ext cx="11601450" cy="8636133"/>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420666198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46635104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88893142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88406656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67857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49958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372868" y="3957066"/>
            <a:ext cx="6407657" cy="46529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507473" y="3957066"/>
            <a:ext cx="6405371" cy="46529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1D8BD707-D9CF-40AE-B4C6-C98DA3205C09}" type="datetimeFigureOut">
              <a:rPr lang="en-US" smtClean="0"/>
              <a:t>10/7/2024</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52774936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645920" y="1138428"/>
            <a:ext cx="15087600" cy="5349240"/>
          </a:xfrm>
        </p:spPr>
        <p:txBody>
          <a:bodyPr anchor="b">
            <a:normAutofit/>
          </a:bodyPr>
          <a:lstStyle>
            <a:lvl1pPr algn="l">
              <a:lnSpc>
                <a:spcPct val="85000"/>
              </a:lnSpc>
              <a:defRPr sz="12000" spc="-75"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650077" y="6683430"/>
            <a:ext cx="15087600" cy="1714500"/>
          </a:xfrm>
        </p:spPr>
        <p:txBody>
          <a:bodyPr lIns="91440" rIns="91440">
            <a:normAutofit/>
          </a:bodyPr>
          <a:lstStyle>
            <a:lvl1pPr marL="0" indent="0" algn="l">
              <a:buNone/>
              <a:defRPr sz="3600" cap="all" spc="300" baseline="0">
                <a:solidFill>
                  <a:schemeClr val="tx2"/>
                </a:solidFill>
                <a:latin typeface="+mj-lt"/>
              </a:defRPr>
            </a:lvl1pPr>
            <a:lvl2pPr marL="685800" indent="0" algn="ctr">
              <a:buNone/>
              <a:defRPr sz="3600"/>
            </a:lvl2pPr>
            <a:lvl3pPr marL="1371600" indent="0" algn="ctr">
              <a:buNone/>
              <a:defRPr sz="3600"/>
            </a:lvl3pPr>
            <a:lvl4pPr marL="2057400" indent="0" algn="ctr">
              <a:buNone/>
              <a:defRPr sz="3000"/>
            </a:lvl4pPr>
            <a:lvl5pPr marL="2743200" indent="0" algn="ctr">
              <a:buNone/>
              <a:defRPr sz="3000"/>
            </a:lvl5pPr>
            <a:lvl6pPr marL="3429000" indent="0" algn="ctr">
              <a:buNone/>
              <a:defRPr sz="3000"/>
            </a:lvl6pPr>
            <a:lvl7pPr marL="4114800" indent="0" algn="ctr">
              <a:buNone/>
              <a:defRPr sz="3000"/>
            </a:lvl7pPr>
            <a:lvl8pPr marL="4800600" indent="0" algn="ctr">
              <a:buNone/>
              <a:defRPr sz="3000"/>
            </a:lvl8pPr>
            <a:lvl9pPr marL="5486400" indent="0" algn="ctr">
              <a:buNone/>
              <a:defRPr sz="3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cxnSp>
        <p:nvCxnSpPr>
          <p:cNvPr id="9" name="Straight Connector 8"/>
          <p:cNvCxnSpPr/>
          <p:nvPr/>
        </p:nvCxnSpPr>
        <p:spPr>
          <a:xfrm>
            <a:off x="1811487" y="6515100"/>
            <a:ext cx="1481328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582623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202037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45920" y="1138428"/>
            <a:ext cx="15087600" cy="5349240"/>
          </a:xfrm>
        </p:spPr>
        <p:txBody>
          <a:bodyPr anchor="b" anchorCtr="0">
            <a:normAutofit/>
          </a:bodyPr>
          <a:lstStyle>
            <a:lvl1pPr>
              <a:lnSpc>
                <a:spcPct val="85000"/>
              </a:lnSpc>
              <a:defRPr sz="12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645920" y="6679692"/>
            <a:ext cx="15087600" cy="1714500"/>
          </a:xfrm>
        </p:spPr>
        <p:txBody>
          <a:bodyPr lIns="91440" rIns="91440" anchor="t" anchorCtr="0">
            <a:normAutofit/>
          </a:bodyPr>
          <a:lstStyle>
            <a:lvl1pPr marL="0" indent="0">
              <a:buNone/>
              <a:defRPr sz="3600" cap="all" spc="300" baseline="0">
                <a:solidFill>
                  <a:schemeClr val="tx2"/>
                </a:solidFill>
                <a:latin typeface="+mj-lt"/>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cxnSp>
        <p:nvCxnSpPr>
          <p:cNvPr id="9" name="Straight Connector 8"/>
          <p:cNvCxnSpPr/>
          <p:nvPr/>
        </p:nvCxnSpPr>
        <p:spPr>
          <a:xfrm>
            <a:off x="1811487" y="6515100"/>
            <a:ext cx="1481328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447978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645920" y="429905"/>
            <a:ext cx="15087600" cy="217613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645919" y="2768601"/>
            <a:ext cx="7406640" cy="6035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326880" y="2768603"/>
            <a:ext cx="7406640" cy="6035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t>10/7/2024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63089254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645920" y="429905"/>
            <a:ext cx="15087600" cy="21761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45920" y="2769078"/>
            <a:ext cx="7406640" cy="1104423"/>
          </a:xfrm>
        </p:spPr>
        <p:txBody>
          <a:bodyPr lIns="91440" rIns="91440" anchor="ctr">
            <a:normAutofit/>
          </a:bodyPr>
          <a:lstStyle>
            <a:lvl1pPr marL="0" indent="0">
              <a:buNone/>
              <a:defRPr sz="3000" b="0" cap="all" baseline="0">
                <a:solidFill>
                  <a:schemeClr val="tx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645920" y="3873501"/>
            <a:ext cx="7406640" cy="5067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326880" y="2769078"/>
            <a:ext cx="7406640" cy="1104423"/>
          </a:xfrm>
        </p:spPr>
        <p:txBody>
          <a:bodyPr lIns="91440" rIns="91440" anchor="ctr">
            <a:normAutofit/>
          </a:bodyPr>
          <a:lstStyle>
            <a:lvl1pPr marL="0" indent="0">
              <a:buNone/>
              <a:defRPr sz="3000" b="0" cap="all" baseline="0">
                <a:solidFill>
                  <a:schemeClr val="tx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326880" y="3873501"/>
            <a:ext cx="7406640" cy="5067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t>10/7/2024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35006704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t>10/7/2024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01448400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D8BD707-D9CF-40AE-B4C6-C98DA3205C09}" type="datetimeFigureOut">
              <a:rPr lang="en-US" smtClean="0"/>
              <a:t>10/7/2024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36594485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25" y="0"/>
            <a:ext cx="6076187" cy="10287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6060107" y="0"/>
            <a:ext cx="96012" cy="10287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891538"/>
            <a:ext cx="4800600" cy="3429000"/>
          </a:xfrm>
        </p:spPr>
        <p:txBody>
          <a:bodyPr anchor="b">
            <a:normAutofit/>
          </a:bodyPr>
          <a:lstStyle>
            <a:lvl1pPr>
              <a:defRPr sz="5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200900" y="1097280"/>
            <a:ext cx="9738360" cy="7886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4389120"/>
            <a:ext cx="4800600" cy="5068686"/>
          </a:xfrm>
        </p:spPr>
        <p:txBody>
          <a:bodyPr lIns="91440" rIns="91440">
            <a:normAutofit/>
          </a:bodyPr>
          <a:lstStyle>
            <a:lvl1pPr marL="0" indent="0">
              <a:buNone/>
              <a:defRPr sz="2250">
                <a:solidFill>
                  <a:srgbClr val="FFFFFF"/>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a:xfrm>
            <a:off x="698268" y="9689678"/>
            <a:ext cx="3927765" cy="547688"/>
          </a:xfrm>
        </p:spPr>
        <p:txBody>
          <a:bodyPr/>
          <a:lstStyle>
            <a:lvl1pPr algn="l">
              <a:defRPr/>
            </a:lvl1pPr>
          </a:lstStyle>
          <a:p>
            <a:fld id="{1D8BD707-D9CF-40AE-B4C6-C98DA3205C09}" type="datetimeFigureOut">
              <a:rPr lang="en-US" smtClean="0"/>
              <a:t>10/7/2024</a:t>
            </a:fld>
            <a:endParaRPr lang="en-US"/>
          </a:p>
        </p:txBody>
      </p:sp>
      <p:sp>
        <p:nvSpPr>
          <p:cNvPr id="6" name="Footer Placeholder 5"/>
          <p:cNvSpPr>
            <a:spLocks noGrp="1"/>
          </p:cNvSpPr>
          <p:nvPr>
            <p:ph type="ftr" sz="quarter" idx="11"/>
          </p:nvPr>
        </p:nvSpPr>
        <p:spPr>
          <a:xfrm>
            <a:off x="7200900" y="9689678"/>
            <a:ext cx="6972300" cy="547688"/>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378297047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1" y="7429500"/>
            <a:ext cx="18283238" cy="2857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23" y="737261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45920" y="7612380"/>
            <a:ext cx="15169896" cy="1234440"/>
          </a:xfrm>
        </p:spPr>
        <p:txBody>
          <a:bodyPr lIns="91440" tIns="0" rIns="91440" bIns="0" anchor="b">
            <a:noAutofit/>
          </a:bodyPr>
          <a:lstStyle>
            <a:lvl1pPr>
              <a:defRPr sz="54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3" y="0"/>
            <a:ext cx="18287978" cy="7372614"/>
          </a:xfrm>
          <a:blipFill>
            <a:blip r:embed="rId2"/>
            <a:stretch>
              <a:fillRect/>
            </a:stretch>
          </a:blipFill>
        </p:spPr>
        <p:txBody>
          <a:bodyPr lIns="457200" tIns="457200" anchor="t"/>
          <a:lstStyle>
            <a:lvl1pPr marL="0" indent="0">
              <a:buNone/>
              <a:defRPr sz="4800">
                <a:solidFill>
                  <a:schemeClr val="bg1"/>
                </a:solidFill>
              </a:defRPr>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645920" y="8860535"/>
            <a:ext cx="15169896" cy="891540"/>
          </a:xfrm>
        </p:spPr>
        <p:txBody>
          <a:bodyPr lIns="91440" tIns="0" rIns="91440" bIns="0">
            <a:normAutofit/>
          </a:bodyPr>
          <a:lstStyle>
            <a:lvl1pPr marL="0" indent="0">
              <a:spcBef>
                <a:spcPts val="0"/>
              </a:spcBef>
              <a:spcAft>
                <a:spcPts val="900"/>
              </a:spcAft>
              <a:buNone/>
              <a:defRPr sz="2250">
                <a:solidFill>
                  <a:srgbClr val="FFFFFF"/>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10/7/2024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21592798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3180417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375154" y="3470150"/>
            <a:ext cx="6405372" cy="1056131"/>
          </a:xfrm>
        </p:spPr>
        <p:txBody>
          <a:bodyPr anchor="b" anchorCtr="1">
            <a:normAutofit/>
          </a:bodyPr>
          <a:lstStyle>
            <a:lvl1pPr marL="0" indent="0" algn="ctr">
              <a:buNone/>
              <a:defRPr sz="2850" b="0" cap="all" spc="150" baseline="0">
                <a:solidFill>
                  <a:schemeClr val="accent2">
                    <a:lumMod val="75000"/>
                  </a:schemeClr>
                </a:solidFill>
              </a:defRPr>
            </a:lvl1pPr>
            <a:lvl2pPr marL="685800" indent="0">
              <a:buNone/>
              <a:defRPr sz="285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2375154" y="4714875"/>
            <a:ext cx="6405372" cy="389516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9507474" y="4714875"/>
            <a:ext cx="6380226" cy="3895164"/>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9507474" y="3470150"/>
            <a:ext cx="6405372" cy="1056131"/>
          </a:xfrm>
        </p:spPr>
        <p:txBody>
          <a:bodyPr anchor="b" anchorCtr="1">
            <a:normAutofit/>
          </a:bodyPr>
          <a:lstStyle>
            <a:lvl1pPr marL="0" indent="0" algn="ctr">
              <a:buNone/>
              <a:defRPr sz="2850" b="0" cap="all" spc="150" baseline="0">
                <a:solidFill>
                  <a:schemeClr val="accent2">
                    <a:lumMod val="75000"/>
                  </a:schemeClr>
                </a:solidFill>
              </a:defRPr>
            </a:lvl1pPr>
            <a:lvl2pPr marL="685800" indent="0">
              <a:buNone/>
              <a:defRPr sz="285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7" name="Date Placeholder 6"/>
          <p:cNvSpPr>
            <a:spLocks noGrp="1"/>
          </p:cNvSpPr>
          <p:nvPr>
            <p:ph type="dt" sz="half" idx="10"/>
          </p:nvPr>
        </p:nvSpPr>
        <p:spPr/>
        <p:txBody>
          <a:bodyPr/>
          <a:lstStyle/>
          <a:p>
            <a:fld id="{1D8BD707-D9CF-40AE-B4C6-C98DA3205C09}" type="datetimeFigureOut">
              <a:rPr lang="en-US" smtClean="0"/>
              <a:t>10/7/2024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6847563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3087350" y="622168"/>
            <a:ext cx="3943350" cy="86361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622167"/>
            <a:ext cx="11601450" cy="8636133"/>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993942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t>10/7/2024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858938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10/7/2024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732826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9144000" cy="10287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1207008" y="3365743"/>
            <a:ext cx="6729984" cy="1712246"/>
          </a:xfrm>
          <a:solidFill>
            <a:srgbClr val="FFFFFF"/>
          </a:solidFill>
          <a:ln>
            <a:solidFill>
              <a:srgbClr val="404040"/>
            </a:solidFill>
          </a:ln>
        </p:spPr>
        <p:txBody>
          <a:bodyPr anchor="ctr" anchorCtr="1">
            <a:normAutofit/>
          </a:bodyPr>
          <a:lstStyle>
            <a:lvl1pPr>
              <a:defRPr sz="33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10104120" y="1207008"/>
            <a:ext cx="7223760" cy="7872984"/>
          </a:xfrm>
        </p:spPr>
        <p:txBody>
          <a:bodyPr>
            <a:normAutofit/>
          </a:bodyPr>
          <a:lstStyle>
            <a:lvl1pPr>
              <a:defRPr sz="2850">
                <a:solidFill>
                  <a:schemeClr val="tx1"/>
                </a:solidFill>
              </a:defRPr>
            </a:lvl1pPr>
            <a:lvl2pPr>
              <a:defRPr sz="2400">
                <a:solidFill>
                  <a:schemeClr val="tx1"/>
                </a:solidFill>
              </a:defRPr>
            </a:lvl2pPr>
            <a:lvl3pPr>
              <a:defRPr sz="2400">
                <a:solidFill>
                  <a:schemeClr val="tx1"/>
                </a:solidFill>
              </a:defRPr>
            </a:lvl3pPr>
            <a:lvl4pPr>
              <a:defRPr sz="2400">
                <a:solidFill>
                  <a:schemeClr val="tx1"/>
                </a:solidFill>
              </a:defRPr>
            </a:lvl4pPr>
            <a:lvl5pPr>
              <a:defRPr sz="2400">
                <a:solidFill>
                  <a:schemeClr val="tx1"/>
                </a:solidFill>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673352" y="5324877"/>
            <a:ext cx="5692140" cy="3291054"/>
          </a:xfrm>
        </p:spPr>
        <p:txBody>
          <a:bodyPr anchor="t" anchorCtr="1">
            <a:normAutofit/>
          </a:bodyPr>
          <a:lstStyle>
            <a:lvl1pPr marL="0" indent="0" algn="ctr">
              <a:buNone/>
              <a:defRPr sz="2250">
                <a:solidFill>
                  <a:srgbClr val="FFFFFF"/>
                </a:solidFill>
              </a:defRPr>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9" name="Date Placeholder 8"/>
          <p:cNvSpPr>
            <a:spLocks noGrp="1"/>
          </p:cNvSpPr>
          <p:nvPr>
            <p:ph type="dt" sz="half" idx="10"/>
          </p:nvPr>
        </p:nvSpPr>
        <p:spPr/>
        <p:txBody>
          <a:bodyPr/>
          <a:lstStyle/>
          <a:p>
            <a:fld id="{1D8BD707-D9CF-40AE-B4C6-C98DA3205C09}" type="datetimeFigureOut">
              <a:rPr lang="en-US" smtClean="0"/>
              <a:t>10/7/2024</a:t>
            </a:fld>
            <a:endParaRPr lang="en-US"/>
          </a:p>
        </p:txBody>
      </p:sp>
      <p:sp>
        <p:nvSpPr>
          <p:cNvPr id="10" name="Footer Placeholder 9"/>
          <p:cNvSpPr>
            <a:spLocks noGrp="1"/>
          </p:cNvSpPr>
          <p:nvPr>
            <p:ph type="ftr" sz="quarter" idx="11"/>
          </p:nvPr>
        </p:nvSpPr>
        <p:spPr>
          <a:xfrm>
            <a:off x="1207009" y="9354312"/>
            <a:ext cx="7687196" cy="48006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610508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1" y="0"/>
            <a:ext cx="9143999" cy="10287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1212785" y="3365742"/>
            <a:ext cx="6742497" cy="1701960"/>
          </a:xfrm>
          <a:solidFill>
            <a:srgbClr val="FFFFFF"/>
          </a:solidFill>
          <a:ln>
            <a:solidFill>
              <a:srgbClr val="404040"/>
            </a:solidFill>
          </a:ln>
        </p:spPr>
        <p:txBody>
          <a:bodyPr anchor="ctr" anchorCtr="1">
            <a:noAutofit/>
          </a:bodyPr>
          <a:lstStyle>
            <a:lvl1pPr>
              <a:defRPr sz="33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9143999" y="0"/>
            <a:ext cx="9153146" cy="10287000"/>
          </a:xfrm>
          <a:solidFill>
            <a:schemeClr val="bg1">
              <a:lumMod val="75000"/>
            </a:schemeClr>
          </a:solidFill>
        </p:spPr>
        <p:txBody>
          <a:bodyPr anchor="t"/>
          <a:lstStyle>
            <a:lvl1pPr marL="0" indent="0">
              <a:buNone/>
              <a:defRPr sz="4800">
                <a:solidFill>
                  <a:schemeClr val="bg1">
                    <a:lumMod val="85000"/>
                    <a:lumOff val="15000"/>
                  </a:schemeClr>
                </a:solidFill>
              </a:defRPr>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673352" y="5324878"/>
            <a:ext cx="5692140" cy="3291056"/>
          </a:xfrm>
        </p:spPr>
        <p:txBody>
          <a:bodyPr anchor="t" anchorCtr="1">
            <a:normAutofit/>
          </a:bodyPr>
          <a:lstStyle>
            <a:lvl1pPr marL="0" indent="0" algn="ctr">
              <a:buNone/>
              <a:defRPr sz="2250">
                <a:solidFill>
                  <a:srgbClr val="FFFFFF"/>
                </a:solidFill>
              </a:defRPr>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1D8BD707-D9CF-40AE-B4C6-C98DA3205C09}" type="datetimeFigureOut">
              <a:rPr lang="en-US" smtClean="0"/>
              <a:t>10/7/2024</a:t>
            </a:fld>
            <a:endParaRPr lang="en-US"/>
          </a:p>
        </p:txBody>
      </p:sp>
      <p:sp>
        <p:nvSpPr>
          <p:cNvPr id="9" name="Footer Placeholder 8"/>
          <p:cNvSpPr>
            <a:spLocks noGrp="1"/>
          </p:cNvSpPr>
          <p:nvPr>
            <p:ph type="ftr" sz="quarter" idx="11"/>
          </p:nvPr>
        </p:nvSpPr>
        <p:spPr>
          <a:xfrm>
            <a:off x="1207009" y="9354312"/>
            <a:ext cx="7687196" cy="48006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959270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theme" Target="../theme/theme3.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7.xml"/><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theme" Target="../theme/theme4.xml"/><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0" Type="http://schemas.openxmlformats.org/officeDocument/2006/relationships/slideLayout" Target="../slideLayouts/slideLayout49.xml"/><Relationship Id="rId4" Type="http://schemas.openxmlformats.org/officeDocument/2006/relationships/slideLayout" Target="../slideLayouts/slideLayout43.xml"/><Relationship Id="rId9" Type="http://schemas.openxmlformats.org/officeDocument/2006/relationships/slideLayout" Target="../slideLayouts/slideLayout4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3346704" y="1447038"/>
            <a:ext cx="11594592" cy="178308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346704" y="3957067"/>
            <a:ext cx="11594592" cy="46529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732144" y="9358224"/>
            <a:ext cx="4130619" cy="485952"/>
          </a:xfrm>
          <a:prstGeom prst="rect">
            <a:avLst/>
          </a:prstGeom>
        </p:spPr>
        <p:txBody>
          <a:bodyPr vert="horz" lIns="91440" tIns="45720" rIns="91440" bIns="45720" rtlCol="0" anchor="ctr"/>
          <a:lstStyle>
            <a:lvl1pPr algn="r">
              <a:defRPr sz="1575">
                <a:solidFill>
                  <a:schemeClr val="tx1">
                    <a:alpha val="70000"/>
                  </a:schemeClr>
                </a:solidFill>
              </a:defRPr>
            </a:lvl1pPr>
          </a:lstStyle>
          <a:p>
            <a:fld id="{1D8BD707-D9CF-40AE-B4C6-C98DA3205C09}" type="datetimeFigureOut">
              <a:rPr lang="en-US" smtClean="0"/>
              <a:t>10/7/2024</a:t>
            </a:fld>
            <a:endParaRPr lang="en-US"/>
          </a:p>
        </p:txBody>
      </p:sp>
      <p:sp>
        <p:nvSpPr>
          <p:cNvPr id="5" name="Footer Placeholder 4"/>
          <p:cNvSpPr>
            <a:spLocks noGrp="1"/>
          </p:cNvSpPr>
          <p:nvPr>
            <p:ph type="ftr" sz="quarter" idx="3"/>
          </p:nvPr>
        </p:nvSpPr>
        <p:spPr>
          <a:xfrm>
            <a:off x="2400301" y="9354312"/>
            <a:ext cx="8851784" cy="480060"/>
          </a:xfrm>
          <a:prstGeom prst="rect">
            <a:avLst/>
          </a:prstGeom>
        </p:spPr>
        <p:txBody>
          <a:bodyPr vert="horz" lIns="91440" tIns="45720" rIns="91440" bIns="45720" rtlCol="0" anchor="ctr"/>
          <a:lstStyle>
            <a:lvl1pPr algn="l">
              <a:defRPr sz="1575">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6138383" y="9326880"/>
            <a:ext cx="548640" cy="548640"/>
          </a:xfrm>
          <a:prstGeom prst="ellipse">
            <a:avLst/>
          </a:prstGeom>
          <a:solidFill>
            <a:srgbClr val="1D1D1D">
              <a:alpha val="70000"/>
            </a:srgbClr>
          </a:solidFill>
        </p:spPr>
        <p:txBody>
          <a:bodyPr vert="horz" lIns="18288" tIns="45720" rIns="18288" bIns="45720" rtlCol="0" anchor="ctr">
            <a:noAutofit/>
          </a:bodyPr>
          <a:lstStyle>
            <a:lvl1pPr algn="ctr">
              <a:defRPr sz="1650" spc="0" baseline="0">
                <a:solidFill>
                  <a:srgbClr val="FFFFFF"/>
                </a:solidFill>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1122579210"/>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txStyles>
    <p:titleStyle>
      <a:lvl1pPr algn="ctr" defTabSz="1371600" rtl="0" eaLnBrk="1" latinLnBrk="0" hangingPunct="1">
        <a:lnSpc>
          <a:spcPct val="90000"/>
        </a:lnSpc>
        <a:spcBef>
          <a:spcPct val="0"/>
        </a:spcBef>
        <a:buNone/>
        <a:defRPr sz="4200" kern="1200" cap="all" spc="300" baseline="0">
          <a:solidFill>
            <a:srgbClr val="262626"/>
          </a:solidFill>
          <a:latin typeface="+mj-lt"/>
          <a:ea typeface="+mj-ea"/>
          <a:cs typeface="+mj-cs"/>
        </a:defRPr>
      </a:lvl1pPr>
    </p:titleStyle>
    <p:bodyStyle>
      <a:lvl1pPr marL="342900" indent="-342900" algn="l" defTabSz="1371600" rtl="0" eaLnBrk="1" latinLnBrk="0" hangingPunct="1">
        <a:lnSpc>
          <a:spcPct val="100000"/>
        </a:lnSpc>
        <a:spcBef>
          <a:spcPts val="1500"/>
        </a:spcBef>
        <a:buClr>
          <a:schemeClr val="accent2"/>
        </a:buClr>
        <a:buFont typeface="Arial" panose="020B0604020202020204" pitchFamily="34" charset="0"/>
        <a:buChar char="•"/>
        <a:defRPr sz="2700" kern="1200">
          <a:solidFill>
            <a:schemeClr val="tx1">
              <a:lumMod val="85000"/>
              <a:lumOff val="15000"/>
            </a:schemeClr>
          </a:solidFill>
          <a:latin typeface="+mn-lt"/>
          <a:ea typeface="+mn-ea"/>
          <a:cs typeface="+mn-cs"/>
        </a:defRPr>
      </a:lvl1pPr>
      <a:lvl2pPr marL="685800" indent="-342900" algn="l" defTabSz="1371600" rtl="0" eaLnBrk="1" latinLnBrk="0" hangingPunct="1">
        <a:lnSpc>
          <a:spcPct val="100000"/>
        </a:lnSpc>
        <a:spcBef>
          <a:spcPts val="1500"/>
        </a:spcBef>
        <a:buClr>
          <a:schemeClr val="accent2"/>
        </a:buClr>
        <a:buFont typeface="Arial" panose="020B0604020202020204" pitchFamily="34" charset="0"/>
        <a:buChar char="•"/>
        <a:defRPr sz="2400" kern="1200">
          <a:solidFill>
            <a:schemeClr val="tx1">
              <a:lumMod val="85000"/>
              <a:lumOff val="15000"/>
            </a:schemeClr>
          </a:solidFill>
          <a:latin typeface="+mn-lt"/>
          <a:ea typeface="+mn-ea"/>
          <a:cs typeface="+mn-cs"/>
        </a:defRPr>
      </a:lvl2pPr>
      <a:lvl3pPr marL="1028700" indent="-342900" algn="l" defTabSz="1371600" rtl="0" eaLnBrk="1" latinLnBrk="0" hangingPunct="1">
        <a:lnSpc>
          <a:spcPct val="100000"/>
        </a:lnSpc>
        <a:spcBef>
          <a:spcPts val="1500"/>
        </a:spcBef>
        <a:buClr>
          <a:schemeClr val="accent2"/>
        </a:buClr>
        <a:buFont typeface="Arial" panose="020B0604020202020204" pitchFamily="34" charset="0"/>
        <a:buChar char="•"/>
        <a:defRPr sz="2400" kern="1200">
          <a:solidFill>
            <a:schemeClr val="tx1">
              <a:lumMod val="85000"/>
              <a:lumOff val="15000"/>
            </a:schemeClr>
          </a:solidFill>
          <a:latin typeface="+mn-lt"/>
          <a:ea typeface="+mn-ea"/>
          <a:cs typeface="+mn-cs"/>
        </a:defRPr>
      </a:lvl3pPr>
      <a:lvl4pPr marL="1371600" indent="-342900" algn="l" defTabSz="1371600" rtl="0" eaLnBrk="1" latinLnBrk="0" hangingPunct="1">
        <a:lnSpc>
          <a:spcPct val="100000"/>
        </a:lnSpc>
        <a:spcBef>
          <a:spcPts val="1500"/>
        </a:spcBef>
        <a:buClr>
          <a:schemeClr val="accent2"/>
        </a:buClr>
        <a:buFont typeface="Arial" panose="020B0604020202020204" pitchFamily="34" charset="0"/>
        <a:buChar char="•"/>
        <a:defRPr sz="2400" kern="1200">
          <a:solidFill>
            <a:schemeClr val="tx1">
              <a:lumMod val="85000"/>
              <a:lumOff val="15000"/>
            </a:schemeClr>
          </a:solidFill>
          <a:latin typeface="+mn-lt"/>
          <a:ea typeface="+mn-ea"/>
          <a:cs typeface="+mn-cs"/>
        </a:defRPr>
      </a:lvl4pPr>
      <a:lvl5pPr marL="1714500" indent="-342900" algn="l" defTabSz="1371600" rtl="0" eaLnBrk="1" latinLnBrk="0" hangingPunct="1">
        <a:lnSpc>
          <a:spcPct val="100000"/>
        </a:lnSpc>
        <a:spcBef>
          <a:spcPts val="1500"/>
        </a:spcBef>
        <a:buClr>
          <a:schemeClr val="accent2"/>
        </a:buClr>
        <a:buFont typeface="Arial" panose="020B0604020202020204" pitchFamily="34" charset="0"/>
        <a:buChar char="•"/>
        <a:defRPr sz="2400" kern="1200">
          <a:solidFill>
            <a:schemeClr val="tx1">
              <a:lumMod val="85000"/>
              <a:lumOff val="15000"/>
            </a:schemeClr>
          </a:solidFill>
          <a:latin typeface="+mn-lt"/>
          <a:ea typeface="+mn-ea"/>
          <a:cs typeface="+mn-cs"/>
        </a:defRPr>
      </a:lvl5pPr>
      <a:lvl6pPr marL="1969295" indent="-342900" algn="l" defTabSz="1371600" rtl="0" eaLnBrk="1" latinLnBrk="0" hangingPunct="1">
        <a:lnSpc>
          <a:spcPct val="100000"/>
        </a:lnSpc>
        <a:spcBef>
          <a:spcPts val="1500"/>
        </a:spcBef>
        <a:buClr>
          <a:schemeClr val="accent2"/>
        </a:buClr>
        <a:buFont typeface="Arial" panose="020B0604020202020204" pitchFamily="34" charset="0"/>
        <a:buChar char="•"/>
        <a:defRPr sz="2400" kern="1200">
          <a:solidFill>
            <a:schemeClr val="tx1"/>
          </a:solidFill>
          <a:latin typeface="+mn-lt"/>
          <a:ea typeface="+mn-ea"/>
          <a:cs typeface="+mn-cs"/>
        </a:defRPr>
      </a:lvl6pPr>
      <a:lvl7pPr marL="2226470" indent="-342900" algn="l" defTabSz="1371600" rtl="0" eaLnBrk="1" latinLnBrk="0" hangingPunct="1">
        <a:lnSpc>
          <a:spcPct val="100000"/>
        </a:lnSpc>
        <a:spcBef>
          <a:spcPts val="1500"/>
        </a:spcBef>
        <a:buClr>
          <a:schemeClr val="accent2"/>
        </a:buClr>
        <a:buFont typeface="Arial" panose="020B0604020202020204" pitchFamily="34" charset="0"/>
        <a:buChar char="•"/>
        <a:defRPr sz="2400" kern="1200">
          <a:solidFill>
            <a:schemeClr val="tx1"/>
          </a:solidFill>
          <a:latin typeface="+mn-lt"/>
          <a:ea typeface="+mn-ea"/>
          <a:cs typeface="+mn-cs"/>
        </a:defRPr>
      </a:lvl7pPr>
      <a:lvl8pPr marL="2486025" indent="-342900" algn="l" defTabSz="1371600" rtl="0" eaLnBrk="1" latinLnBrk="0" hangingPunct="1">
        <a:lnSpc>
          <a:spcPct val="100000"/>
        </a:lnSpc>
        <a:spcBef>
          <a:spcPts val="1500"/>
        </a:spcBef>
        <a:buClr>
          <a:schemeClr val="accent2"/>
        </a:buClr>
        <a:buFont typeface="Arial" panose="020B0604020202020204" pitchFamily="34" charset="0"/>
        <a:buChar char="•"/>
        <a:defRPr sz="2400" kern="1200" baseline="0">
          <a:solidFill>
            <a:schemeClr val="tx1"/>
          </a:solidFill>
          <a:latin typeface="+mn-lt"/>
          <a:ea typeface="+mn-ea"/>
          <a:cs typeface="+mn-cs"/>
        </a:defRPr>
      </a:lvl8pPr>
      <a:lvl9pPr marL="2824163" indent="-342900" algn="l" defTabSz="1371600" rtl="0" eaLnBrk="1" latinLnBrk="0" hangingPunct="1">
        <a:lnSpc>
          <a:spcPct val="100000"/>
        </a:lnSpc>
        <a:spcBef>
          <a:spcPts val="1500"/>
        </a:spcBef>
        <a:buClr>
          <a:schemeClr val="accent2"/>
        </a:buClr>
        <a:buFont typeface="Arial" panose="020B0604020202020204" pitchFamily="34" charset="0"/>
        <a:buChar char="•"/>
        <a:defRPr sz="2400" kern="1200" baseline="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2" y="9601200"/>
            <a:ext cx="18288000"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 y="9501474"/>
            <a:ext cx="18288002" cy="989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645920" y="429905"/>
            <a:ext cx="15087600" cy="2176136"/>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645920" y="2768601"/>
            <a:ext cx="15087600" cy="603504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645921" y="9689678"/>
            <a:ext cx="3708407" cy="547688"/>
          </a:xfrm>
          <a:prstGeom prst="rect">
            <a:avLst/>
          </a:prstGeom>
        </p:spPr>
        <p:txBody>
          <a:bodyPr vert="horz" lIns="91440" tIns="45720" rIns="91440" bIns="45720" rtlCol="0" anchor="ctr"/>
          <a:lstStyle>
            <a:lvl1pPr algn="l">
              <a:defRPr sz="1350">
                <a:solidFill>
                  <a:srgbClr val="FFFFFF"/>
                </a:solidFill>
              </a:defRPr>
            </a:lvl1pPr>
          </a:lstStyle>
          <a:p>
            <a:fld id="{1D8BD707-D9CF-40AE-B4C6-C98DA3205C09}" type="datetimeFigureOut">
              <a:rPr lang="en-US" smtClean="0"/>
              <a:t>10/7/2024</a:t>
            </a:fld>
            <a:endParaRPr lang="en-US"/>
          </a:p>
        </p:txBody>
      </p:sp>
      <p:sp>
        <p:nvSpPr>
          <p:cNvPr id="5" name="Footer Placeholder 4"/>
          <p:cNvSpPr>
            <a:spLocks noGrp="1"/>
          </p:cNvSpPr>
          <p:nvPr>
            <p:ph type="ftr" sz="quarter" idx="3"/>
          </p:nvPr>
        </p:nvSpPr>
        <p:spPr>
          <a:xfrm>
            <a:off x="5529278" y="9689678"/>
            <a:ext cx="7234206" cy="547688"/>
          </a:xfrm>
          <a:prstGeom prst="rect">
            <a:avLst/>
          </a:prstGeom>
        </p:spPr>
        <p:txBody>
          <a:bodyPr vert="horz" lIns="91440" tIns="45720" rIns="91440" bIns="45720" rtlCol="0" anchor="ctr"/>
          <a:lstStyle>
            <a:lvl1pPr algn="ctr">
              <a:defRPr sz="135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14850688" y="9689678"/>
            <a:ext cx="1968038" cy="547688"/>
          </a:xfrm>
          <a:prstGeom prst="rect">
            <a:avLst/>
          </a:prstGeom>
        </p:spPr>
        <p:txBody>
          <a:bodyPr vert="horz" lIns="91440" tIns="45720" rIns="91440" bIns="45720" rtlCol="0" anchor="ctr"/>
          <a:lstStyle>
            <a:lvl1pPr algn="r">
              <a:defRPr sz="1575">
                <a:solidFill>
                  <a:srgbClr val="FFFFFF"/>
                </a:solidFill>
              </a:defRPr>
            </a:lvl1pPr>
          </a:lstStyle>
          <a:p>
            <a:fld id="{B6F15528-21DE-4FAA-801E-634DDDAF4B2B}" type="slidenum">
              <a:rPr lang="en-US" smtClean="0"/>
              <a:t>‹#›</a:t>
            </a:fld>
            <a:endParaRPr lang="en-US"/>
          </a:p>
        </p:txBody>
      </p:sp>
      <p:cxnSp>
        <p:nvCxnSpPr>
          <p:cNvPr id="10" name="Straight Connector 9"/>
          <p:cNvCxnSpPr/>
          <p:nvPr/>
        </p:nvCxnSpPr>
        <p:spPr>
          <a:xfrm>
            <a:off x="1790298" y="2606768"/>
            <a:ext cx="149504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6888880"/>
      </p:ext>
    </p:extLst>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 id="2147483895" r:id="rId12"/>
  </p:sldLayoutIdLst>
  <p:txStyles>
    <p:titleStyle>
      <a:lvl1pPr algn="l" defTabSz="1371600" rtl="0" eaLnBrk="1" latinLnBrk="0" hangingPunct="1">
        <a:lnSpc>
          <a:spcPct val="85000"/>
        </a:lnSpc>
        <a:spcBef>
          <a:spcPct val="0"/>
        </a:spcBef>
        <a:buNone/>
        <a:defRPr sz="7200" kern="1200" spc="-75" baseline="0">
          <a:solidFill>
            <a:schemeClr val="tx1">
              <a:lumMod val="75000"/>
              <a:lumOff val="25000"/>
            </a:schemeClr>
          </a:solidFill>
          <a:latin typeface="+mj-lt"/>
          <a:ea typeface="+mj-ea"/>
          <a:cs typeface="+mj-cs"/>
        </a:defRPr>
      </a:lvl1pPr>
    </p:titleStyle>
    <p:bodyStyle>
      <a:lvl1pPr marL="137160" indent="-137160" algn="l" defTabSz="1371600" rtl="0" eaLnBrk="1" latinLnBrk="0" hangingPunct="1">
        <a:lnSpc>
          <a:spcPct val="90000"/>
        </a:lnSpc>
        <a:spcBef>
          <a:spcPts val="1800"/>
        </a:spcBef>
        <a:spcAft>
          <a:spcPts val="300"/>
        </a:spcAft>
        <a:buClr>
          <a:schemeClr val="accent1"/>
        </a:buClr>
        <a:buSzPct val="100000"/>
        <a:buFont typeface="Calibri" panose="020F0502020204030204" pitchFamily="34" charset="0"/>
        <a:buChar char=" "/>
        <a:defRPr sz="3000" kern="1200">
          <a:solidFill>
            <a:schemeClr val="tx1">
              <a:lumMod val="75000"/>
              <a:lumOff val="25000"/>
            </a:schemeClr>
          </a:solidFill>
          <a:latin typeface="+mn-lt"/>
          <a:ea typeface="+mn-ea"/>
          <a:cs typeface="+mn-cs"/>
        </a:defRPr>
      </a:lvl1pPr>
      <a:lvl2pPr marL="576072" indent="-274320" algn="l" defTabSz="1371600" rtl="0" eaLnBrk="1" latinLnBrk="0" hangingPunct="1">
        <a:lnSpc>
          <a:spcPct val="90000"/>
        </a:lnSpc>
        <a:spcBef>
          <a:spcPts val="300"/>
        </a:spcBef>
        <a:spcAft>
          <a:spcPts val="600"/>
        </a:spcAft>
        <a:buClr>
          <a:schemeClr val="accent1"/>
        </a:buClr>
        <a:buFont typeface="Calibri" pitchFamily="34" charset="0"/>
        <a:buChar char="◦"/>
        <a:defRPr sz="2700" kern="1200">
          <a:solidFill>
            <a:schemeClr val="tx1">
              <a:lumMod val="75000"/>
              <a:lumOff val="25000"/>
            </a:schemeClr>
          </a:solidFill>
          <a:latin typeface="+mn-lt"/>
          <a:ea typeface="+mn-ea"/>
          <a:cs typeface="+mn-cs"/>
        </a:defRPr>
      </a:lvl2pPr>
      <a:lvl3pPr marL="850392" indent="-27432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3pPr>
      <a:lvl4pPr marL="1124712" indent="-27432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4pPr>
      <a:lvl5pPr marL="1399032" indent="-27432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5pPr>
      <a:lvl6pPr marL="16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6pPr>
      <a:lvl7pPr marL="19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7pPr>
      <a:lvl8pPr marL="22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8pPr>
      <a:lvl9pPr marL="25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2" y="9601200"/>
            <a:ext cx="18288000"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 y="9501474"/>
            <a:ext cx="18288002" cy="989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645920" y="429905"/>
            <a:ext cx="15087600" cy="2176136"/>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645920" y="2768601"/>
            <a:ext cx="15087600" cy="603504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645921" y="9689678"/>
            <a:ext cx="3708407" cy="547688"/>
          </a:xfrm>
          <a:prstGeom prst="rect">
            <a:avLst/>
          </a:prstGeom>
        </p:spPr>
        <p:txBody>
          <a:bodyPr vert="horz" lIns="91440" tIns="45720" rIns="91440" bIns="45720" rtlCol="0" anchor="ctr"/>
          <a:lstStyle>
            <a:lvl1pPr algn="l">
              <a:defRPr sz="1350">
                <a:solidFill>
                  <a:srgbClr val="FFFFFF"/>
                </a:solidFill>
              </a:defRPr>
            </a:lvl1pPr>
          </a:lstStyle>
          <a:p>
            <a:fld id="{1D8BD707-D9CF-40AE-B4C6-C98DA3205C09}" type="datetimeFigureOut">
              <a:rPr lang="en-US" smtClean="0"/>
              <a:t>10/7/2024</a:t>
            </a:fld>
            <a:endParaRPr lang="en-US"/>
          </a:p>
        </p:txBody>
      </p:sp>
      <p:sp>
        <p:nvSpPr>
          <p:cNvPr id="5" name="Footer Placeholder 4"/>
          <p:cNvSpPr>
            <a:spLocks noGrp="1"/>
          </p:cNvSpPr>
          <p:nvPr>
            <p:ph type="ftr" sz="quarter" idx="3"/>
          </p:nvPr>
        </p:nvSpPr>
        <p:spPr>
          <a:xfrm>
            <a:off x="5529278" y="9689678"/>
            <a:ext cx="7234206" cy="547688"/>
          </a:xfrm>
          <a:prstGeom prst="rect">
            <a:avLst/>
          </a:prstGeom>
        </p:spPr>
        <p:txBody>
          <a:bodyPr vert="horz" lIns="91440" tIns="45720" rIns="91440" bIns="45720" rtlCol="0" anchor="ctr"/>
          <a:lstStyle>
            <a:lvl1pPr algn="ctr">
              <a:defRPr sz="135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14850688" y="9689678"/>
            <a:ext cx="1968038" cy="547688"/>
          </a:xfrm>
          <a:prstGeom prst="rect">
            <a:avLst/>
          </a:prstGeom>
        </p:spPr>
        <p:txBody>
          <a:bodyPr vert="horz" lIns="91440" tIns="45720" rIns="91440" bIns="45720" rtlCol="0" anchor="ctr"/>
          <a:lstStyle>
            <a:lvl1pPr algn="r">
              <a:defRPr sz="1575">
                <a:solidFill>
                  <a:srgbClr val="FFFFFF"/>
                </a:solidFill>
              </a:defRPr>
            </a:lvl1pPr>
          </a:lstStyle>
          <a:p>
            <a:fld id="{B6F15528-21DE-4FAA-801E-634DDDAF4B2B}" type="slidenum">
              <a:rPr lang="en-US" smtClean="0"/>
              <a:t>‹#›</a:t>
            </a:fld>
            <a:endParaRPr lang="en-US"/>
          </a:p>
        </p:txBody>
      </p:sp>
      <p:cxnSp>
        <p:nvCxnSpPr>
          <p:cNvPr id="10" name="Straight Connector 9"/>
          <p:cNvCxnSpPr/>
          <p:nvPr/>
        </p:nvCxnSpPr>
        <p:spPr>
          <a:xfrm>
            <a:off x="1790298" y="2606768"/>
            <a:ext cx="149504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3990855"/>
      </p:ext>
    </p:extLst>
  </p:cSld>
  <p:clrMap bg1="lt1" tx1="dk1" bg2="lt2" tx2="dk2" accent1="accent1" accent2="accent2" accent3="accent3" accent4="accent4" accent5="accent5" accent6="accent6" hlink="hlink" folHlink="folHlink"/>
  <p:sldLayoutIdLst>
    <p:sldLayoutId id="2147483897" r:id="rId1"/>
    <p:sldLayoutId id="2147483898" r:id="rId2"/>
    <p:sldLayoutId id="2147483899" r:id="rId3"/>
    <p:sldLayoutId id="2147483900" r:id="rId4"/>
    <p:sldLayoutId id="2147483901" r:id="rId5"/>
    <p:sldLayoutId id="2147483902" r:id="rId6"/>
    <p:sldLayoutId id="2147483903" r:id="rId7"/>
    <p:sldLayoutId id="2147483904" r:id="rId8"/>
    <p:sldLayoutId id="2147483905" r:id="rId9"/>
    <p:sldLayoutId id="2147483906" r:id="rId10"/>
    <p:sldLayoutId id="2147483907" r:id="rId11"/>
    <p:sldLayoutId id="2147483920" r:id="rId12"/>
    <p:sldLayoutId id="2147483921" r:id="rId13"/>
    <p:sldLayoutId id="2147483923" r:id="rId14"/>
    <p:sldLayoutId id="2147483925" r:id="rId15"/>
    <p:sldLayoutId id="2147483926" r:id="rId16"/>
  </p:sldLayoutIdLst>
  <p:txStyles>
    <p:titleStyle>
      <a:lvl1pPr algn="l" defTabSz="1371600" rtl="0" eaLnBrk="1" latinLnBrk="0" hangingPunct="1">
        <a:lnSpc>
          <a:spcPct val="85000"/>
        </a:lnSpc>
        <a:spcBef>
          <a:spcPct val="0"/>
        </a:spcBef>
        <a:buNone/>
        <a:defRPr sz="7200" kern="1200" spc="-75" baseline="0">
          <a:solidFill>
            <a:schemeClr val="tx1">
              <a:lumMod val="75000"/>
              <a:lumOff val="25000"/>
            </a:schemeClr>
          </a:solidFill>
          <a:latin typeface="+mj-lt"/>
          <a:ea typeface="+mj-ea"/>
          <a:cs typeface="+mj-cs"/>
        </a:defRPr>
      </a:lvl1pPr>
    </p:titleStyle>
    <p:bodyStyle>
      <a:lvl1pPr marL="137160" indent="-137160" algn="l" defTabSz="1371600" rtl="0" eaLnBrk="1" latinLnBrk="0" hangingPunct="1">
        <a:lnSpc>
          <a:spcPct val="90000"/>
        </a:lnSpc>
        <a:spcBef>
          <a:spcPts val="1800"/>
        </a:spcBef>
        <a:spcAft>
          <a:spcPts val="300"/>
        </a:spcAft>
        <a:buClr>
          <a:schemeClr val="accent1"/>
        </a:buClr>
        <a:buSzPct val="100000"/>
        <a:buFont typeface="Calibri" panose="020F0502020204030204" pitchFamily="34" charset="0"/>
        <a:buChar char=" "/>
        <a:defRPr sz="3000" kern="1200">
          <a:solidFill>
            <a:schemeClr val="tx1">
              <a:lumMod val="75000"/>
              <a:lumOff val="25000"/>
            </a:schemeClr>
          </a:solidFill>
          <a:latin typeface="+mn-lt"/>
          <a:ea typeface="+mn-ea"/>
          <a:cs typeface="+mn-cs"/>
        </a:defRPr>
      </a:lvl1pPr>
      <a:lvl2pPr marL="576072" indent="-274320" algn="l" defTabSz="1371600" rtl="0" eaLnBrk="1" latinLnBrk="0" hangingPunct="1">
        <a:lnSpc>
          <a:spcPct val="90000"/>
        </a:lnSpc>
        <a:spcBef>
          <a:spcPts val="300"/>
        </a:spcBef>
        <a:spcAft>
          <a:spcPts val="600"/>
        </a:spcAft>
        <a:buClr>
          <a:schemeClr val="accent1"/>
        </a:buClr>
        <a:buFont typeface="Calibri" pitchFamily="34" charset="0"/>
        <a:buChar char="◦"/>
        <a:defRPr sz="2700" kern="1200">
          <a:solidFill>
            <a:schemeClr val="tx1">
              <a:lumMod val="75000"/>
              <a:lumOff val="25000"/>
            </a:schemeClr>
          </a:solidFill>
          <a:latin typeface="+mn-lt"/>
          <a:ea typeface="+mn-ea"/>
          <a:cs typeface="+mn-cs"/>
        </a:defRPr>
      </a:lvl2pPr>
      <a:lvl3pPr marL="850392" indent="-27432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3pPr>
      <a:lvl4pPr marL="1124712" indent="-27432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4pPr>
      <a:lvl5pPr marL="1399032" indent="-27432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5pPr>
      <a:lvl6pPr marL="16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6pPr>
      <a:lvl7pPr marL="19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7pPr>
      <a:lvl8pPr marL="22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8pPr>
      <a:lvl9pPr marL="25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2" y="9601200"/>
            <a:ext cx="18288000"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 y="9501474"/>
            <a:ext cx="18288002" cy="989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645920" y="429905"/>
            <a:ext cx="15087600" cy="2176136"/>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645920" y="2768601"/>
            <a:ext cx="15087600" cy="603504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645921" y="9689678"/>
            <a:ext cx="3708407" cy="547688"/>
          </a:xfrm>
          <a:prstGeom prst="rect">
            <a:avLst/>
          </a:prstGeom>
        </p:spPr>
        <p:txBody>
          <a:bodyPr vert="horz" lIns="91440" tIns="45720" rIns="91440" bIns="45720" rtlCol="0" anchor="ctr"/>
          <a:lstStyle>
            <a:lvl1pPr algn="l">
              <a:defRPr sz="1350">
                <a:solidFill>
                  <a:srgbClr val="FFFFFF"/>
                </a:solidFill>
              </a:defRPr>
            </a:lvl1pPr>
          </a:lstStyle>
          <a:p>
            <a:fld id="{1D8BD707-D9CF-40AE-B4C6-C98DA3205C09}" type="datetimeFigureOut">
              <a:rPr lang="en-US" smtClean="0"/>
              <a:t>10/7/2024</a:t>
            </a:fld>
            <a:endParaRPr lang="en-US"/>
          </a:p>
        </p:txBody>
      </p:sp>
      <p:sp>
        <p:nvSpPr>
          <p:cNvPr id="5" name="Footer Placeholder 4"/>
          <p:cNvSpPr>
            <a:spLocks noGrp="1"/>
          </p:cNvSpPr>
          <p:nvPr>
            <p:ph type="ftr" sz="quarter" idx="3"/>
          </p:nvPr>
        </p:nvSpPr>
        <p:spPr>
          <a:xfrm>
            <a:off x="5529278" y="9689678"/>
            <a:ext cx="7234206" cy="547688"/>
          </a:xfrm>
          <a:prstGeom prst="rect">
            <a:avLst/>
          </a:prstGeom>
        </p:spPr>
        <p:txBody>
          <a:bodyPr vert="horz" lIns="91440" tIns="45720" rIns="91440" bIns="45720" rtlCol="0" anchor="ctr"/>
          <a:lstStyle>
            <a:lvl1pPr algn="ctr">
              <a:defRPr sz="135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14850688" y="9689678"/>
            <a:ext cx="1968038" cy="547688"/>
          </a:xfrm>
          <a:prstGeom prst="rect">
            <a:avLst/>
          </a:prstGeom>
        </p:spPr>
        <p:txBody>
          <a:bodyPr vert="horz" lIns="91440" tIns="45720" rIns="91440" bIns="45720" rtlCol="0" anchor="ctr"/>
          <a:lstStyle>
            <a:lvl1pPr algn="r">
              <a:defRPr sz="1575">
                <a:solidFill>
                  <a:srgbClr val="FFFFFF"/>
                </a:solidFill>
              </a:defRPr>
            </a:lvl1pPr>
          </a:lstStyle>
          <a:p>
            <a:fld id="{B6F15528-21DE-4FAA-801E-634DDDAF4B2B}" type="slidenum">
              <a:rPr lang="en-US" smtClean="0"/>
              <a:t>‹#›</a:t>
            </a:fld>
            <a:endParaRPr lang="en-US"/>
          </a:p>
        </p:txBody>
      </p:sp>
      <p:cxnSp>
        <p:nvCxnSpPr>
          <p:cNvPr id="10" name="Straight Connector 9"/>
          <p:cNvCxnSpPr/>
          <p:nvPr/>
        </p:nvCxnSpPr>
        <p:spPr>
          <a:xfrm>
            <a:off x="1790298" y="2606768"/>
            <a:ext cx="149504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3677973"/>
      </p:ext>
    </p:extLst>
  </p:cSld>
  <p:clrMap bg1="lt1" tx1="dk1" bg2="lt2" tx2="dk2" accent1="accent1" accent2="accent2" accent3="accent3" accent4="accent4" accent5="accent5" accent6="accent6" hlink="hlink" folHlink="folHlink"/>
  <p:sldLayoutIdLst>
    <p:sldLayoutId id="2147483909" r:id="rId1"/>
    <p:sldLayoutId id="2147483910" r:id="rId2"/>
    <p:sldLayoutId id="2147483911" r:id="rId3"/>
    <p:sldLayoutId id="2147483912" r:id="rId4"/>
    <p:sldLayoutId id="2147483913" r:id="rId5"/>
    <p:sldLayoutId id="2147483914" r:id="rId6"/>
    <p:sldLayoutId id="2147483915" r:id="rId7"/>
    <p:sldLayoutId id="2147483916" r:id="rId8"/>
    <p:sldLayoutId id="2147483917" r:id="rId9"/>
    <p:sldLayoutId id="2147483918" r:id="rId10"/>
    <p:sldLayoutId id="2147483919" r:id="rId11"/>
  </p:sldLayoutIdLst>
  <p:txStyles>
    <p:titleStyle>
      <a:lvl1pPr algn="l" defTabSz="1371600" rtl="0" eaLnBrk="1" latinLnBrk="0" hangingPunct="1">
        <a:lnSpc>
          <a:spcPct val="85000"/>
        </a:lnSpc>
        <a:spcBef>
          <a:spcPct val="0"/>
        </a:spcBef>
        <a:buNone/>
        <a:defRPr sz="7200" kern="1200" spc="-75" baseline="0">
          <a:solidFill>
            <a:schemeClr val="tx1">
              <a:lumMod val="75000"/>
              <a:lumOff val="25000"/>
            </a:schemeClr>
          </a:solidFill>
          <a:latin typeface="+mj-lt"/>
          <a:ea typeface="+mj-ea"/>
          <a:cs typeface="+mj-cs"/>
        </a:defRPr>
      </a:lvl1pPr>
    </p:titleStyle>
    <p:bodyStyle>
      <a:lvl1pPr marL="137160" indent="-137160" algn="l" defTabSz="1371600" rtl="0" eaLnBrk="1" latinLnBrk="0" hangingPunct="1">
        <a:lnSpc>
          <a:spcPct val="90000"/>
        </a:lnSpc>
        <a:spcBef>
          <a:spcPts val="1800"/>
        </a:spcBef>
        <a:spcAft>
          <a:spcPts val="300"/>
        </a:spcAft>
        <a:buClr>
          <a:schemeClr val="accent1"/>
        </a:buClr>
        <a:buSzPct val="100000"/>
        <a:buFont typeface="Calibri" panose="020F0502020204030204" pitchFamily="34" charset="0"/>
        <a:buChar char=" "/>
        <a:defRPr sz="3000" kern="1200">
          <a:solidFill>
            <a:schemeClr val="tx1">
              <a:lumMod val="75000"/>
              <a:lumOff val="25000"/>
            </a:schemeClr>
          </a:solidFill>
          <a:latin typeface="+mn-lt"/>
          <a:ea typeface="+mn-ea"/>
          <a:cs typeface="+mn-cs"/>
        </a:defRPr>
      </a:lvl1pPr>
      <a:lvl2pPr marL="576072" indent="-274320" algn="l" defTabSz="1371600" rtl="0" eaLnBrk="1" latinLnBrk="0" hangingPunct="1">
        <a:lnSpc>
          <a:spcPct val="90000"/>
        </a:lnSpc>
        <a:spcBef>
          <a:spcPts val="300"/>
        </a:spcBef>
        <a:spcAft>
          <a:spcPts val="600"/>
        </a:spcAft>
        <a:buClr>
          <a:schemeClr val="accent1"/>
        </a:buClr>
        <a:buFont typeface="Calibri" pitchFamily="34" charset="0"/>
        <a:buChar char="◦"/>
        <a:defRPr sz="2700" kern="1200">
          <a:solidFill>
            <a:schemeClr val="tx1">
              <a:lumMod val="75000"/>
              <a:lumOff val="25000"/>
            </a:schemeClr>
          </a:solidFill>
          <a:latin typeface="+mn-lt"/>
          <a:ea typeface="+mn-ea"/>
          <a:cs typeface="+mn-cs"/>
        </a:defRPr>
      </a:lvl2pPr>
      <a:lvl3pPr marL="850392" indent="-27432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3pPr>
      <a:lvl4pPr marL="1124712" indent="-27432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4pPr>
      <a:lvl5pPr marL="1399032" indent="-27432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5pPr>
      <a:lvl6pPr marL="16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6pPr>
      <a:lvl7pPr marL="19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7pPr>
      <a:lvl8pPr marL="22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8pPr>
      <a:lvl9pPr marL="25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0.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3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36.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35.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jpg"/><Relationship Id="rId1" Type="http://schemas.openxmlformats.org/officeDocument/2006/relationships/slideLayout" Target="../slideLayouts/slideLayout30.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png"/><Relationship Id="rId2" Type="http://schemas.openxmlformats.org/officeDocument/2006/relationships/image" Target="../media/image19.png"/><Relationship Id="rId1" Type="http://schemas.openxmlformats.org/officeDocument/2006/relationships/slideLayout" Target="../slideLayouts/slideLayout30.xml"/><Relationship Id="rId6" Type="http://schemas.openxmlformats.org/officeDocument/2006/relationships/image" Target="../media/image23.jpg"/><Relationship Id="rId5" Type="http://schemas.openxmlformats.org/officeDocument/2006/relationships/image" Target="../media/image22.png"/><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4.jpg"/><Relationship Id="rId1" Type="http://schemas.openxmlformats.org/officeDocument/2006/relationships/slideLayout" Target="../slideLayouts/slideLayout30.xml"/><Relationship Id="rId6" Type="http://schemas.openxmlformats.org/officeDocument/2006/relationships/image" Target="../media/image2.png"/><Relationship Id="rId5" Type="http://schemas.openxmlformats.org/officeDocument/2006/relationships/image" Target="../media/image26.jpg"/><Relationship Id="rId4" Type="http://schemas.openxmlformats.org/officeDocument/2006/relationships/image" Target="../media/image25.jpg"/></Relationships>
</file>

<file path=ppt/slides/_rels/slide19.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image" Target="../media/image27.jpg"/><Relationship Id="rId1" Type="http://schemas.openxmlformats.org/officeDocument/2006/relationships/slideLayout" Target="../slideLayouts/slideLayout30.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3" Type="http://schemas.openxmlformats.org/officeDocument/2006/relationships/image" Target="../media/image30.jpg"/><Relationship Id="rId7" Type="http://schemas.openxmlformats.org/officeDocument/2006/relationships/image" Target="../media/image2.png"/><Relationship Id="rId2" Type="http://schemas.openxmlformats.org/officeDocument/2006/relationships/image" Target="../media/image29.jpg"/><Relationship Id="rId1" Type="http://schemas.openxmlformats.org/officeDocument/2006/relationships/slideLayout" Target="../slideLayouts/slideLayout30.xml"/><Relationship Id="rId6" Type="http://schemas.openxmlformats.org/officeDocument/2006/relationships/image" Target="../media/image33.jpg"/><Relationship Id="rId5" Type="http://schemas.openxmlformats.org/officeDocument/2006/relationships/image" Target="../media/image32.jpg"/><Relationship Id="rId4" Type="http://schemas.openxmlformats.org/officeDocument/2006/relationships/image" Target="../media/image31.jpg"/></Relationships>
</file>

<file path=ppt/slides/_rels/slide21.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image" Target="../media/image34.jpg"/><Relationship Id="rId1" Type="http://schemas.openxmlformats.org/officeDocument/2006/relationships/slideLayout" Target="../slideLayouts/slideLayout30.xml"/></Relationships>
</file>

<file path=ppt/slides/_rels/slide22.xml.rels><?xml version="1.0" encoding="UTF-8" standalone="yes"?>
<Relationships xmlns="http://schemas.openxmlformats.org/package/2006/relationships"><Relationship Id="rId2" Type="http://schemas.openxmlformats.org/officeDocument/2006/relationships/image" Target="../media/image36.jpg"/><Relationship Id="rId1" Type="http://schemas.openxmlformats.org/officeDocument/2006/relationships/slideLayout" Target="../slideLayouts/slideLayout30.xml"/></Relationships>
</file>

<file path=ppt/slides/_rels/slide2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6.xml"/><Relationship Id="rId1" Type="http://schemas.openxmlformats.org/officeDocument/2006/relationships/slideLayout" Target="../slideLayouts/slideLayout39.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30.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png"/><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38.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3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p:nvPr/>
        </p:nvSpPr>
        <p:spPr>
          <a:xfrm>
            <a:off x="4236347" y="3194013"/>
            <a:ext cx="9810750" cy="0"/>
          </a:xfrm>
          <a:custGeom>
            <a:avLst/>
            <a:gdLst/>
            <a:ahLst/>
            <a:cxnLst/>
            <a:rect l="l" t="t" r="r" b="b"/>
            <a:pathLst>
              <a:path w="9810750">
                <a:moveTo>
                  <a:pt x="0" y="0"/>
                </a:moveTo>
                <a:lnTo>
                  <a:pt x="9810749" y="0"/>
                </a:lnTo>
              </a:path>
            </a:pathLst>
          </a:custGeom>
          <a:ln w="76199">
            <a:solidFill>
              <a:srgbClr val="000000"/>
            </a:solidFill>
          </a:ln>
        </p:spPr>
        <p:txBody>
          <a:bodyPr wrap="square" lIns="0" tIns="0" rIns="0" bIns="0" rtlCol="0"/>
          <a:lstStyle/>
          <a:p>
            <a:endParaRPr/>
          </a:p>
        </p:txBody>
      </p:sp>
      <p:sp>
        <p:nvSpPr>
          <p:cNvPr id="7" name="object 7"/>
          <p:cNvSpPr txBox="1">
            <a:spLocks noGrp="1"/>
          </p:cNvSpPr>
          <p:nvPr>
            <p:ph type="title"/>
          </p:nvPr>
        </p:nvSpPr>
        <p:spPr>
          <a:xfrm>
            <a:off x="2514600" y="3165869"/>
            <a:ext cx="13281304" cy="3799758"/>
          </a:xfrm>
          <a:prstGeom prst="rect">
            <a:avLst/>
          </a:prstGeom>
        </p:spPr>
        <p:txBody>
          <a:bodyPr vert="horz" wrap="square" lIns="0" tIns="13970" rIns="0" bIns="0" rtlCol="0">
            <a:spAutoFit/>
          </a:bodyPr>
          <a:lstStyle/>
          <a:p>
            <a:pPr marL="12700" algn="ctr">
              <a:lnSpc>
                <a:spcPct val="100000"/>
              </a:lnSpc>
              <a:spcBef>
                <a:spcPts val="110"/>
              </a:spcBef>
            </a:pPr>
            <a:r>
              <a:rPr lang="en-US" sz="6000" b="1" cap="all" dirty="0">
                <a:ln w="3175" cmpd="sng">
                  <a:noFill/>
                </a:ln>
                <a:latin typeface="Castellar" panose="020A0402060406010301" pitchFamily="18" charset="0"/>
                <a:ea typeface="+mj-ea"/>
                <a:cs typeface="+mj-cs"/>
              </a:rPr>
              <a:t>PROJECT</a:t>
            </a:r>
            <a:br>
              <a:rPr lang="en-US" sz="2400" cap="all" dirty="0">
                <a:ln w="3175" cmpd="sng">
                  <a:noFill/>
                </a:ln>
                <a:latin typeface="Castellar" panose="020A0402060406010301" pitchFamily="18" charset="0"/>
                <a:ea typeface="+mj-ea"/>
                <a:cs typeface="+mj-cs"/>
              </a:rPr>
            </a:br>
            <a:br>
              <a:rPr lang="en-US" sz="2400" cap="all" dirty="0">
                <a:ln w="3175" cmpd="sng">
                  <a:noFill/>
                </a:ln>
                <a:latin typeface="+mj-lt"/>
                <a:ea typeface="+mj-ea"/>
                <a:cs typeface="+mj-cs"/>
              </a:rPr>
            </a:br>
            <a:r>
              <a:rPr lang="en-US" sz="5400" b="1" cap="all" dirty="0">
                <a:ln w="3175" cmpd="sng">
                  <a:noFill/>
                </a:ln>
                <a:solidFill>
                  <a:schemeClr val="accent5"/>
                </a:solidFill>
                <a:latin typeface="Algerian" panose="04020705040A02060702" pitchFamily="82" charset="0"/>
                <a:ea typeface="+mj-ea"/>
                <a:cs typeface="Times New Roman" panose="02020603050405020304" pitchFamily="18" charset="0"/>
              </a:rPr>
              <a:t>real TIME </a:t>
            </a:r>
            <a:r>
              <a:rPr lang="en-US" sz="5400" b="1" cap="all" dirty="0" err="1">
                <a:ln w="3175" cmpd="sng">
                  <a:noFill/>
                </a:ln>
                <a:solidFill>
                  <a:schemeClr val="accent5"/>
                </a:solidFill>
                <a:latin typeface="Algerian" panose="04020705040A02060702" pitchFamily="82" charset="0"/>
                <a:ea typeface="+mj-ea"/>
                <a:cs typeface="Times New Roman" panose="02020603050405020304" pitchFamily="18" charset="0"/>
              </a:rPr>
              <a:t>cHAT</a:t>
            </a:r>
            <a:r>
              <a:rPr lang="en-US" sz="5400" b="1" cap="all" dirty="0">
                <a:ln w="3175" cmpd="sng">
                  <a:noFill/>
                </a:ln>
                <a:solidFill>
                  <a:schemeClr val="accent5"/>
                </a:solidFill>
                <a:latin typeface="Algerian" panose="04020705040A02060702" pitchFamily="82" charset="0"/>
                <a:ea typeface="+mj-ea"/>
                <a:cs typeface="Times New Roman" panose="02020603050405020304" pitchFamily="18" charset="0"/>
              </a:rPr>
              <a:t> APPLICATION USING TKINTER AND</a:t>
            </a:r>
            <a:br>
              <a:rPr lang="en-US" sz="5400" b="1" cap="all" dirty="0">
                <a:ln w="3175" cmpd="sng">
                  <a:noFill/>
                </a:ln>
                <a:solidFill>
                  <a:schemeClr val="accent5"/>
                </a:solidFill>
                <a:latin typeface="Algerian" panose="04020705040A02060702" pitchFamily="82" charset="0"/>
                <a:ea typeface="+mj-ea"/>
                <a:cs typeface="Times New Roman" panose="02020603050405020304" pitchFamily="18" charset="0"/>
              </a:rPr>
            </a:br>
            <a:r>
              <a:rPr lang="en-US" sz="5400" b="1" cap="all" dirty="0">
                <a:ln w="3175" cmpd="sng">
                  <a:noFill/>
                </a:ln>
                <a:solidFill>
                  <a:schemeClr val="accent5"/>
                </a:solidFill>
                <a:latin typeface="Algerian" panose="04020705040A02060702" pitchFamily="82" charset="0"/>
                <a:ea typeface="+mj-ea"/>
                <a:cs typeface="Times New Roman" panose="02020603050405020304" pitchFamily="18" charset="0"/>
              </a:rPr>
              <a:t> SOCKET</a:t>
            </a:r>
            <a:endParaRPr sz="5400" dirty="0">
              <a:solidFill>
                <a:schemeClr val="accent5"/>
              </a:solidFill>
            </a:endParaRPr>
          </a:p>
        </p:txBody>
      </p:sp>
      <p:sp>
        <p:nvSpPr>
          <p:cNvPr id="10" name="TextBox 9">
            <a:extLst>
              <a:ext uri="{FF2B5EF4-FFF2-40B4-BE49-F238E27FC236}">
                <a16:creationId xmlns:a16="http://schemas.microsoft.com/office/drawing/2014/main" id="{734F30BC-F35A-84BB-2D31-6E15AD1E2F91}"/>
              </a:ext>
            </a:extLst>
          </p:cNvPr>
          <p:cNvSpPr txBox="1"/>
          <p:nvPr/>
        </p:nvSpPr>
        <p:spPr>
          <a:xfrm>
            <a:off x="2743200" y="1181099"/>
            <a:ext cx="13433704" cy="1754326"/>
          </a:xfrm>
          <a:prstGeom prst="rect">
            <a:avLst/>
          </a:prstGeom>
          <a:noFill/>
        </p:spPr>
        <p:txBody>
          <a:bodyPr wrap="square" rtlCol="0">
            <a:spAutoFit/>
          </a:bodyPr>
          <a:lstStyle/>
          <a:p>
            <a:pPr algn="ctr"/>
            <a:r>
              <a:rPr lang="en-US" sz="5400" cap="all" dirty="0">
                <a:ln w="3175" cmpd="sng">
                  <a:noFill/>
                </a:ln>
                <a:latin typeface="Algerian" panose="04020705040A02060702" pitchFamily="82" charset="0"/>
                <a:ea typeface="+mj-ea"/>
                <a:cs typeface="+mj-cs"/>
              </a:rPr>
              <a:t>SAMBHRAM INSTITUTE OF TECHNOLOGY</a:t>
            </a:r>
            <a:br>
              <a:rPr lang="en-US" sz="5400" cap="all" dirty="0">
                <a:ln w="3175" cmpd="sng">
                  <a:noFill/>
                </a:ln>
                <a:latin typeface="Algerian" panose="04020705040A02060702" pitchFamily="82" charset="0"/>
                <a:ea typeface="+mj-ea"/>
                <a:cs typeface="+mj-cs"/>
              </a:rPr>
            </a:br>
            <a:r>
              <a:rPr lang="en-US" sz="5400" cap="all" dirty="0">
                <a:ln w="3175" cmpd="sng">
                  <a:noFill/>
                </a:ln>
                <a:solidFill>
                  <a:srgbClr val="00B0F0"/>
                </a:solidFill>
                <a:latin typeface="Algerian" panose="04020705040A02060702" pitchFamily="82" charset="0"/>
                <a:ea typeface="+mj-ea"/>
                <a:cs typeface="+mj-cs"/>
              </a:rPr>
              <a:t>ICT </a:t>
            </a:r>
            <a:r>
              <a:rPr lang="en-US" sz="5400" cap="all" dirty="0" err="1">
                <a:ln w="3175" cmpd="sng">
                  <a:noFill/>
                </a:ln>
                <a:solidFill>
                  <a:srgbClr val="00B0F0"/>
                </a:solidFill>
                <a:latin typeface="Algerian" panose="04020705040A02060702" pitchFamily="82" charset="0"/>
                <a:ea typeface="+mj-ea"/>
                <a:cs typeface="+mj-cs"/>
              </a:rPr>
              <a:t>aCADEMY</a:t>
            </a:r>
            <a:endParaRPr lang="en-US" sz="5400" dirty="0">
              <a:solidFill>
                <a:srgbClr val="00B0F0"/>
              </a:solidFill>
            </a:endParaRPr>
          </a:p>
        </p:txBody>
      </p:sp>
      <p:sp>
        <p:nvSpPr>
          <p:cNvPr id="11" name="TextBox 10">
            <a:extLst>
              <a:ext uri="{FF2B5EF4-FFF2-40B4-BE49-F238E27FC236}">
                <a16:creationId xmlns:a16="http://schemas.microsoft.com/office/drawing/2014/main" id="{79D7A73A-D2A6-F188-8E59-87B30CD0CB93}"/>
              </a:ext>
            </a:extLst>
          </p:cNvPr>
          <p:cNvSpPr txBox="1"/>
          <p:nvPr/>
        </p:nvSpPr>
        <p:spPr>
          <a:xfrm flipH="1">
            <a:off x="12573000" y="7153043"/>
            <a:ext cx="3603904" cy="3046988"/>
          </a:xfrm>
          <a:prstGeom prst="rect">
            <a:avLst/>
          </a:prstGeom>
          <a:noFill/>
        </p:spPr>
        <p:txBody>
          <a:bodyPr wrap="square" rtlCol="0">
            <a:spAutoFit/>
          </a:bodyPr>
          <a:lstStyle/>
          <a:p>
            <a:r>
              <a:rPr lang="en-US" sz="4800" dirty="0">
                <a:latin typeface="Times New Roman" panose="02020603050405020304" pitchFamily="18" charset="0"/>
                <a:cs typeface="Times New Roman" panose="02020603050405020304" pitchFamily="18" charset="0"/>
              </a:rPr>
              <a:t>GROUP:14</a:t>
            </a:r>
          </a:p>
          <a:p>
            <a:r>
              <a:rPr lang="en-US" sz="2400" b="1" dirty="0">
                <a:latin typeface="Times New Roman" panose="02020603050405020304" pitchFamily="18" charset="0"/>
                <a:cs typeface="Times New Roman" panose="02020603050405020304" pitchFamily="18" charset="0"/>
              </a:rPr>
              <a:t>     </a:t>
            </a:r>
            <a:r>
              <a:rPr lang="en-US" sz="2400" b="1" dirty="0">
                <a:latin typeface="Source Sans Pro" panose="020B0503030403020204" pitchFamily="34" charset="0"/>
                <a:ea typeface="Source Sans Pro" panose="020B0503030403020204" pitchFamily="34" charset="0"/>
                <a:cs typeface="Times New Roman" panose="02020603050405020304" pitchFamily="18" charset="0"/>
              </a:rPr>
              <a:t>Bhoomika S</a:t>
            </a:r>
          </a:p>
          <a:p>
            <a:r>
              <a:rPr lang="en-US" sz="2400" b="1" dirty="0">
                <a:latin typeface="Source Sans Pro" panose="020B0503030403020204" pitchFamily="34" charset="0"/>
                <a:ea typeface="Source Sans Pro" panose="020B0503030403020204" pitchFamily="34" charset="0"/>
                <a:cs typeface="Times New Roman" panose="02020603050405020304" pitchFamily="18" charset="0"/>
              </a:rPr>
              <a:t>       </a:t>
            </a:r>
            <a:r>
              <a:rPr lang="en-US" sz="2400" b="1" dirty="0" err="1">
                <a:latin typeface="Source Sans Pro" panose="020B0503030403020204" pitchFamily="34" charset="0"/>
                <a:ea typeface="Source Sans Pro" panose="020B0503030403020204" pitchFamily="34" charset="0"/>
                <a:cs typeface="Times New Roman" panose="02020603050405020304" pitchFamily="18" charset="0"/>
              </a:rPr>
              <a:t>Aaisha</a:t>
            </a:r>
            <a:r>
              <a:rPr lang="en-US" sz="2400" b="1" dirty="0">
                <a:latin typeface="Source Sans Pro" panose="020B0503030403020204" pitchFamily="34" charset="0"/>
                <a:ea typeface="Source Sans Pro" panose="020B0503030403020204" pitchFamily="34" charset="0"/>
                <a:cs typeface="Times New Roman" panose="02020603050405020304" pitchFamily="18" charset="0"/>
              </a:rPr>
              <a:t> Suman</a:t>
            </a:r>
            <a:endParaRPr lang="en-US" sz="2400" b="1" dirty="0">
              <a:latin typeface="Times New Roman" panose="02020603050405020304" pitchFamily="18" charset="0"/>
              <a:cs typeface="Times New Roman" panose="02020603050405020304" pitchFamily="18" charset="0"/>
            </a:endParaRPr>
          </a:p>
          <a:p>
            <a:r>
              <a:rPr lang="en-US" sz="2400" b="1" dirty="0">
                <a:latin typeface="Source Sans Pro" panose="020B0503030403020204" pitchFamily="34" charset="0"/>
                <a:ea typeface="Source Sans Pro" panose="020B0503030403020204" pitchFamily="34" charset="0"/>
                <a:cs typeface="Times New Roman" panose="02020603050405020304" pitchFamily="18" charset="0"/>
              </a:rPr>
              <a:t>       </a:t>
            </a:r>
            <a:r>
              <a:rPr lang="en-US" sz="2400" b="1" dirty="0" err="1">
                <a:latin typeface="Source Sans Pro" panose="020B0503030403020204" pitchFamily="34" charset="0"/>
                <a:ea typeface="Source Sans Pro" panose="020B0503030403020204" pitchFamily="34" charset="0"/>
                <a:cs typeface="Times New Roman" panose="02020603050405020304" pitchFamily="18" charset="0"/>
              </a:rPr>
              <a:t>Akshatha</a:t>
            </a:r>
            <a:r>
              <a:rPr lang="en-US" sz="2400" b="1" dirty="0">
                <a:latin typeface="Source Sans Pro" panose="020B0503030403020204" pitchFamily="34" charset="0"/>
                <a:ea typeface="Source Sans Pro" panose="020B0503030403020204" pitchFamily="34" charset="0"/>
                <a:cs typeface="Times New Roman" panose="02020603050405020304" pitchFamily="18" charset="0"/>
              </a:rPr>
              <a:t>  A</a:t>
            </a:r>
          </a:p>
          <a:p>
            <a:r>
              <a:rPr lang="en-US" sz="2400" b="1" dirty="0">
                <a:latin typeface="Source Sans Pro" panose="020B0503030403020204" pitchFamily="34" charset="0"/>
                <a:ea typeface="Source Sans Pro" panose="020B0503030403020204" pitchFamily="34" charset="0"/>
                <a:cs typeface="Times New Roman" panose="02020603050405020304" pitchFamily="18" charset="0"/>
              </a:rPr>
              <a:t>       </a:t>
            </a:r>
            <a:r>
              <a:rPr lang="en-US" sz="2400" b="1" dirty="0" err="1">
                <a:latin typeface="Source Sans Pro" panose="020B0503030403020204" pitchFamily="34" charset="0"/>
                <a:ea typeface="Source Sans Pro" panose="020B0503030403020204" pitchFamily="34" charset="0"/>
                <a:cs typeface="Times New Roman" panose="02020603050405020304" pitchFamily="18" charset="0"/>
              </a:rPr>
              <a:t>Suneela</a:t>
            </a:r>
            <a:r>
              <a:rPr lang="en-US" sz="2400" b="1" dirty="0">
                <a:latin typeface="Source Sans Pro" panose="020B0503030403020204" pitchFamily="34" charset="0"/>
                <a:ea typeface="Source Sans Pro" panose="020B0503030403020204" pitchFamily="34" charset="0"/>
                <a:cs typeface="Times New Roman" panose="02020603050405020304" pitchFamily="18" charset="0"/>
              </a:rPr>
              <a:t> R </a:t>
            </a:r>
          </a:p>
          <a:p>
            <a:r>
              <a:rPr lang="en-US" sz="2400" b="1" dirty="0">
                <a:latin typeface="Source Sans Pro" panose="020B0503030403020204" pitchFamily="34" charset="0"/>
                <a:ea typeface="Source Sans Pro" panose="020B0503030403020204" pitchFamily="34" charset="0"/>
                <a:cs typeface="Times New Roman" panose="02020603050405020304" pitchFamily="18" charset="0"/>
              </a:rPr>
              <a:t>       </a:t>
            </a:r>
            <a:r>
              <a:rPr lang="en-US" sz="2400" b="1" dirty="0" err="1">
                <a:latin typeface="Source Sans Pro" panose="020B0503030403020204" pitchFamily="34" charset="0"/>
                <a:ea typeface="Source Sans Pro" panose="020B0503030403020204" pitchFamily="34" charset="0"/>
                <a:cs typeface="Times New Roman" panose="02020603050405020304" pitchFamily="18" charset="0"/>
              </a:rPr>
              <a:t>Dhanyashree</a:t>
            </a:r>
            <a:r>
              <a:rPr lang="en-US" sz="2400" b="1" dirty="0">
                <a:latin typeface="Source Sans Pro" panose="020B0503030403020204" pitchFamily="34" charset="0"/>
                <a:ea typeface="Source Sans Pro" panose="020B0503030403020204" pitchFamily="34" charset="0"/>
                <a:cs typeface="Times New Roman" panose="02020603050405020304" pitchFamily="18" charset="0"/>
              </a:rPr>
              <a:t> L</a:t>
            </a:r>
          </a:p>
          <a:p>
            <a:endParaRPr lang="en-US" sz="2400" b="1" dirty="0">
              <a:latin typeface="Source Sans Pro" panose="020B0503030403020204" pitchFamily="34" charset="0"/>
              <a:ea typeface="Source Sans Pro" panose="020B0503030403020204" pitchFamily="34" charset="0"/>
              <a:cs typeface="Times New Roman" panose="02020603050405020304" pitchFamily="18" charset="0"/>
            </a:endParaRPr>
          </a:p>
        </p:txBody>
      </p:sp>
      <p:pic>
        <p:nvPicPr>
          <p:cNvPr id="6" name="object 14">
            <a:extLst>
              <a:ext uri="{FF2B5EF4-FFF2-40B4-BE49-F238E27FC236}">
                <a16:creationId xmlns:a16="http://schemas.microsoft.com/office/drawing/2014/main" id="{CCA305B3-977C-49AF-9372-5A2092BEF858}"/>
              </a:ext>
            </a:extLst>
          </p:cNvPr>
          <p:cNvPicPr/>
          <p:nvPr/>
        </p:nvPicPr>
        <p:blipFill>
          <a:blip r:embed="rId2" cstate="print"/>
          <a:stretch>
            <a:fillRect/>
          </a:stretch>
        </p:blipFill>
        <p:spPr>
          <a:xfrm>
            <a:off x="0" y="7459753"/>
            <a:ext cx="4829624" cy="28194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BE2D753-239D-0D8B-290D-7CC20F95627C}"/>
              </a:ext>
            </a:extLst>
          </p:cNvPr>
          <p:cNvSpPr txBox="1"/>
          <p:nvPr/>
        </p:nvSpPr>
        <p:spPr>
          <a:xfrm>
            <a:off x="1600200" y="647700"/>
            <a:ext cx="9448800" cy="1295400"/>
          </a:xfrm>
          <a:prstGeom prst="rect">
            <a:avLst/>
          </a:prstGeom>
        </p:spPr>
        <p:txBody>
          <a:bodyPr vert="horz" lIns="91440" tIns="45720" rIns="91440" bIns="45720" rtlCol="0" anchor="ctr">
            <a:normAutofit/>
          </a:bodyPr>
          <a:lstStyle/>
          <a:p>
            <a:pPr defTabSz="914400">
              <a:lnSpc>
                <a:spcPct val="80000"/>
              </a:lnSpc>
              <a:spcBef>
                <a:spcPct val="0"/>
              </a:spcBef>
              <a:spcAft>
                <a:spcPts val="600"/>
              </a:spcAft>
            </a:pPr>
            <a:r>
              <a:rPr lang="en-US" sz="5000" b="1" cap="all" spc="100" dirty="0">
                <a:solidFill>
                  <a:schemeClr val="tx1">
                    <a:lumMod val="95000"/>
                    <a:lumOff val="5000"/>
                  </a:schemeClr>
                </a:solidFill>
                <a:latin typeface="+mj-lt"/>
                <a:ea typeface="+mj-ea"/>
                <a:cs typeface="+mj-cs"/>
              </a:rPr>
              <a:t>Features of the Application</a:t>
            </a:r>
          </a:p>
          <a:p>
            <a:pPr defTabSz="914400">
              <a:lnSpc>
                <a:spcPct val="80000"/>
              </a:lnSpc>
              <a:spcBef>
                <a:spcPct val="0"/>
              </a:spcBef>
              <a:spcAft>
                <a:spcPts val="600"/>
              </a:spcAft>
            </a:pPr>
            <a:endParaRPr lang="en-US" sz="5000" b="1" cap="all" spc="100" dirty="0">
              <a:solidFill>
                <a:schemeClr val="tx1">
                  <a:lumMod val="95000"/>
                  <a:lumOff val="5000"/>
                </a:schemeClr>
              </a:solidFill>
              <a:latin typeface="+mj-lt"/>
              <a:ea typeface="+mj-ea"/>
              <a:cs typeface="+mj-cs"/>
            </a:endParaRPr>
          </a:p>
        </p:txBody>
      </p:sp>
      <p:sp>
        <p:nvSpPr>
          <p:cNvPr id="3" name="Rectangle 1">
            <a:extLst>
              <a:ext uri="{FF2B5EF4-FFF2-40B4-BE49-F238E27FC236}">
                <a16:creationId xmlns:a16="http://schemas.microsoft.com/office/drawing/2014/main" id="{E484091D-5B0D-66C0-4A73-7E0FA929D1F6}"/>
              </a:ext>
            </a:extLst>
          </p:cNvPr>
          <p:cNvSpPr>
            <a:spLocks noChangeArrowheads="1"/>
          </p:cNvSpPr>
          <p:nvPr/>
        </p:nvSpPr>
        <p:spPr bwMode="auto">
          <a:xfrm>
            <a:off x="1051012" y="2701002"/>
            <a:ext cx="10210795" cy="6723414"/>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45720" tIns="45720" rIns="45720" bIns="45720" numCol="1" rtlCol="0" anchorCtr="0" compatLnSpc="1">
            <a:prstTxWarp prst="textNoShape">
              <a:avLst/>
            </a:prstTxWarp>
            <a:normAutofit/>
          </a:bodyPr>
          <a:lstStyle/>
          <a:p>
            <a:pPr marL="0" marR="0" lvl="0" indent="0" algn="just" defTabSz="914400" fontAlgn="base">
              <a:lnSpc>
                <a:spcPct val="90000"/>
              </a:lnSpc>
              <a:spcBef>
                <a:spcPct val="0"/>
              </a:spcBef>
              <a:spcAft>
                <a:spcPts val="600"/>
              </a:spcAft>
              <a:buClr>
                <a:schemeClr val="accent1"/>
              </a:buClr>
              <a:buSzTx/>
              <a:buFontTx/>
              <a:buChar char="•"/>
              <a:tabLst/>
            </a:pPr>
            <a:r>
              <a:rPr kumimoji="0" lang="en-US" altLang="en-US" sz="3000" b="1" i="0" u="none" strike="noStrike" cap="none" normalizeH="0" baseline="0" dirty="0">
                <a:ln>
                  <a:noFill/>
                </a:ln>
                <a:effectLst/>
              </a:rPr>
              <a:t>Real-Time Messaging</a:t>
            </a:r>
            <a:r>
              <a:rPr kumimoji="0" lang="en-US" altLang="en-US" sz="3000" b="0" i="0" u="none" strike="noStrike" cap="none" normalizeH="0" baseline="0" dirty="0">
                <a:ln>
                  <a:noFill/>
                </a:ln>
                <a:effectLst/>
              </a:rPr>
              <a:t>:</a:t>
            </a:r>
          </a:p>
          <a:p>
            <a:pPr marL="0" marR="0" lvl="0" indent="0" algn="just" defTabSz="914400" fontAlgn="base">
              <a:lnSpc>
                <a:spcPct val="90000"/>
              </a:lnSpc>
              <a:spcBef>
                <a:spcPct val="0"/>
              </a:spcBef>
              <a:spcAft>
                <a:spcPts val="600"/>
              </a:spcAft>
              <a:buClr>
                <a:schemeClr val="accent1"/>
              </a:buClr>
              <a:buSzTx/>
              <a:buFontTx/>
              <a:buChar char="•"/>
              <a:tabLst/>
            </a:pPr>
            <a:r>
              <a:rPr kumimoji="0" lang="en-US" altLang="en-US" sz="3000" b="0" i="0" u="none" strike="noStrike" cap="none" normalizeH="0" baseline="0" dirty="0">
                <a:ln>
                  <a:noFill/>
                </a:ln>
                <a:effectLst/>
              </a:rPr>
              <a:t>Instant sending and receiving of messages without delay.</a:t>
            </a:r>
          </a:p>
          <a:p>
            <a:pPr marL="0" marR="0" lvl="0" indent="0" algn="just" defTabSz="914400" fontAlgn="base">
              <a:lnSpc>
                <a:spcPct val="90000"/>
              </a:lnSpc>
              <a:spcBef>
                <a:spcPct val="0"/>
              </a:spcBef>
              <a:spcAft>
                <a:spcPts val="600"/>
              </a:spcAft>
              <a:buClr>
                <a:schemeClr val="accent1"/>
              </a:buClr>
              <a:buSzTx/>
              <a:buFontTx/>
              <a:buChar char="•"/>
              <a:tabLst/>
            </a:pPr>
            <a:r>
              <a:rPr kumimoji="0" lang="en-US" altLang="en-US" sz="3000" b="1" i="0" u="none" strike="noStrike" cap="none" normalizeH="0" baseline="0" dirty="0">
                <a:ln>
                  <a:noFill/>
                </a:ln>
                <a:effectLst/>
              </a:rPr>
              <a:t>Multi-User Support</a:t>
            </a:r>
            <a:r>
              <a:rPr kumimoji="0" lang="en-US" altLang="en-US" sz="3000" b="0" i="0" u="none" strike="noStrike" cap="none" normalizeH="0" baseline="0" dirty="0">
                <a:ln>
                  <a:noFill/>
                </a:ln>
                <a:effectLst/>
              </a:rPr>
              <a:t>:</a:t>
            </a:r>
          </a:p>
          <a:p>
            <a:pPr marL="0" marR="0" lvl="0" indent="0" algn="just" defTabSz="914400" fontAlgn="base">
              <a:lnSpc>
                <a:spcPct val="90000"/>
              </a:lnSpc>
              <a:spcBef>
                <a:spcPct val="0"/>
              </a:spcBef>
              <a:spcAft>
                <a:spcPts val="600"/>
              </a:spcAft>
              <a:buClr>
                <a:schemeClr val="accent1"/>
              </a:buClr>
              <a:buSzTx/>
              <a:buFontTx/>
              <a:buChar char="•"/>
              <a:tabLst/>
            </a:pPr>
            <a:r>
              <a:rPr kumimoji="0" lang="en-US" altLang="en-US" sz="3000" b="0" i="0" u="none" strike="noStrike" cap="none" normalizeH="0" baseline="0" dirty="0">
                <a:ln>
                  <a:noFill/>
                </a:ln>
                <a:effectLst/>
              </a:rPr>
              <a:t>Allow multiple users to connect and communicate in the same chat room or across different rooms.</a:t>
            </a:r>
          </a:p>
          <a:p>
            <a:pPr marL="0" marR="0" lvl="0" indent="0" algn="just" defTabSz="914400" fontAlgn="base">
              <a:lnSpc>
                <a:spcPct val="90000"/>
              </a:lnSpc>
              <a:spcBef>
                <a:spcPct val="0"/>
              </a:spcBef>
              <a:spcAft>
                <a:spcPts val="600"/>
              </a:spcAft>
              <a:buClr>
                <a:schemeClr val="accent1"/>
              </a:buClr>
              <a:buSzTx/>
              <a:buFontTx/>
              <a:buChar char="•"/>
              <a:tabLst/>
            </a:pPr>
            <a:r>
              <a:rPr kumimoji="0" lang="en-US" altLang="en-US" sz="3000" b="1" i="0" u="none" strike="noStrike" cap="none" normalizeH="0" baseline="0" dirty="0">
                <a:ln>
                  <a:noFill/>
                </a:ln>
                <a:effectLst/>
              </a:rPr>
              <a:t>User Authentication</a:t>
            </a:r>
            <a:r>
              <a:rPr kumimoji="0" lang="en-US" altLang="en-US" sz="3000" b="0" i="0" u="none" strike="noStrike" cap="none" normalizeH="0" baseline="0" dirty="0">
                <a:ln>
                  <a:noFill/>
                </a:ln>
                <a:effectLst/>
              </a:rPr>
              <a:t>:</a:t>
            </a:r>
          </a:p>
          <a:p>
            <a:pPr marL="0" marR="0" lvl="0" indent="0" algn="just" defTabSz="914400" fontAlgn="base">
              <a:lnSpc>
                <a:spcPct val="90000"/>
              </a:lnSpc>
              <a:spcBef>
                <a:spcPct val="0"/>
              </a:spcBef>
              <a:spcAft>
                <a:spcPts val="600"/>
              </a:spcAft>
              <a:buClr>
                <a:schemeClr val="accent1"/>
              </a:buClr>
              <a:buSzTx/>
              <a:buFontTx/>
              <a:buChar char="•"/>
              <a:tabLst/>
            </a:pPr>
            <a:r>
              <a:rPr kumimoji="0" lang="en-US" altLang="en-US" sz="3000" b="0" i="0" u="none" strike="noStrike" cap="none" normalizeH="0" baseline="0" dirty="0">
                <a:ln>
                  <a:noFill/>
                </a:ln>
                <a:effectLst/>
              </a:rPr>
              <a:t>Enable user login and registration to ensure secure access to the chat.</a:t>
            </a:r>
          </a:p>
          <a:p>
            <a:pPr marL="0" marR="0" lvl="0" indent="0" algn="just" defTabSz="914400" fontAlgn="base">
              <a:lnSpc>
                <a:spcPct val="90000"/>
              </a:lnSpc>
              <a:spcBef>
                <a:spcPct val="0"/>
              </a:spcBef>
              <a:spcAft>
                <a:spcPts val="600"/>
              </a:spcAft>
              <a:buClr>
                <a:schemeClr val="accent1"/>
              </a:buClr>
              <a:buSzTx/>
              <a:buFontTx/>
              <a:buChar char="•"/>
              <a:tabLst/>
            </a:pPr>
            <a:r>
              <a:rPr kumimoji="0" lang="en-US" altLang="en-US" sz="3000" b="1" i="0" u="none" strike="noStrike" cap="none" normalizeH="0" baseline="0" dirty="0">
                <a:ln>
                  <a:noFill/>
                </a:ln>
                <a:effectLst/>
              </a:rPr>
              <a:t>Usernames and Profiles</a:t>
            </a:r>
            <a:r>
              <a:rPr kumimoji="0" lang="en-US" altLang="en-US" sz="3000" b="0" i="0" u="none" strike="noStrike" cap="none" normalizeH="0" baseline="0" dirty="0">
                <a:ln>
                  <a:noFill/>
                </a:ln>
                <a:effectLst/>
              </a:rPr>
              <a:t>:</a:t>
            </a:r>
          </a:p>
          <a:p>
            <a:pPr marL="0" marR="0" lvl="0" indent="0" algn="just" defTabSz="914400" fontAlgn="base">
              <a:lnSpc>
                <a:spcPct val="90000"/>
              </a:lnSpc>
              <a:spcBef>
                <a:spcPct val="0"/>
              </a:spcBef>
              <a:spcAft>
                <a:spcPts val="600"/>
              </a:spcAft>
              <a:buClr>
                <a:schemeClr val="accent1"/>
              </a:buClr>
              <a:buSzTx/>
              <a:buFontTx/>
              <a:buChar char="•"/>
              <a:tabLst/>
            </a:pPr>
            <a:r>
              <a:rPr kumimoji="0" lang="en-US" altLang="en-US" sz="3000" b="0" i="0" u="none" strike="noStrike" cap="none" normalizeH="0" baseline="0" dirty="0">
                <a:ln>
                  <a:noFill/>
                </a:ln>
                <a:effectLst/>
              </a:rPr>
              <a:t>Allow users to set unique usernames </a:t>
            </a:r>
            <a:r>
              <a:rPr lang="en-US" altLang="en-US" sz="3000" dirty="0"/>
              <a:t>.</a:t>
            </a:r>
          </a:p>
          <a:p>
            <a:pPr marL="0" marR="0" lvl="0" indent="0" algn="just" defTabSz="914400" fontAlgn="base">
              <a:lnSpc>
                <a:spcPct val="90000"/>
              </a:lnSpc>
              <a:spcBef>
                <a:spcPct val="0"/>
              </a:spcBef>
              <a:spcAft>
                <a:spcPts val="600"/>
              </a:spcAft>
              <a:buClr>
                <a:schemeClr val="accent1"/>
              </a:buClr>
              <a:buSzTx/>
              <a:buFontTx/>
              <a:buChar char="•"/>
              <a:tabLst/>
            </a:pPr>
            <a:r>
              <a:rPr kumimoji="0" lang="en-US" altLang="en-US" sz="3000" b="1" i="0" u="none" strike="noStrike" cap="none" normalizeH="0" baseline="0" dirty="0">
                <a:ln>
                  <a:noFill/>
                </a:ln>
                <a:effectLst/>
              </a:rPr>
              <a:t>Emojis :</a:t>
            </a:r>
          </a:p>
          <a:p>
            <a:pPr marL="0" marR="0" lvl="0" indent="0" algn="just" defTabSz="914400" fontAlgn="base">
              <a:lnSpc>
                <a:spcPct val="90000"/>
              </a:lnSpc>
              <a:spcBef>
                <a:spcPct val="0"/>
              </a:spcBef>
              <a:spcAft>
                <a:spcPts val="600"/>
              </a:spcAft>
              <a:buClr>
                <a:schemeClr val="accent1"/>
              </a:buClr>
              <a:buSzTx/>
              <a:buFontTx/>
              <a:buChar char="•"/>
              <a:tabLst/>
            </a:pPr>
            <a:r>
              <a:rPr kumimoji="0" lang="en-US" altLang="en-US" sz="3000" b="0" i="0" u="none" strike="noStrike" cap="none" normalizeH="0" baseline="0" dirty="0">
                <a:ln>
                  <a:noFill/>
                </a:ln>
                <a:effectLst/>
              </a:rPr>
              <a:t>Enable users to send emojis</a:t>
            </a:r>
            <a:r>
              <a:rPr lang="en-US" altLang="en-US" sz="3000" dirty="0"/>
              <a:t>.</a:t>
            </a:r>
            <a:endParaRPr kumimoji="0" lang="en-US" altLang="en-US" sz="3000" b="0" i="0" u="none" strike="noStrike" cap="none" normalizeH="0" baseline="0" dirty="0">
              <a:ln>
                <a:noFill/>
              </a:ln>
              <a:effectLst/>
            </a:endParaRPr>
          </a:p>
          <a:p>
            <a:pPr marL="0" marR="0" lvl="0" indent="0" defTabSz="914400" fontAlgn="base">
              <a:lnSpc>
                <a:spcPct val="90000"/>
              </a:lnSpc>
              <a:spcBef>
                <a:spcPct val="0"/>
              </a:spcBef>
              <a:spcAft>
                <a:spcPts val="600"/>
              </a:spcAft>
              <a:buClr>
                <a:schemeClr val="accent1"/>
              </a:buClr>
              <a:buSzTx/>
              <a:buFontTx/>
              <a:buNone/>
              <a:tabLst/>
            </a:pPr>
            <a:endParaRPr kumimoji="0" lang="en-US" altLang="en-US" b="0" i="0" u="none" strike="noStrike" cap="none" normalizeH="0" baseline="0" dirty="0">
              <a:ln>
                <a:noFill/>
              </a:ln>
              <a:effectLst/>
            </a:endParaRPr>
          </a:p>
        </p:txBody>
      </p:sp>
      <p:pic>
        <p:nvPicPr>
          <p:cNvPr id="4" name="Picture 3" descr="A person and person using a computer&#10;&#10;Description automatically generated">
            <a:extLst>
              <a:ext uri="{FF2B5EF4-FFF2-40B4-BE49-F238E27FC236}">
                <a16:creationId xmlns:a16="http://schemas.microsoft.com/office/drawing/2014/main" id="{631567DD-0EAB-D8E7-5205-40CC87B83B17}"/>
              </a:ext>
            </a:extLst>
          </p:cNvPr>
          <p:cNvPicPr>
            <a:picLocks noChangeAspect="1"/>
          </p:cNvPicPr>
          <p:nvPr/>
        </p:nvPicPr>
        <p:blipFill>
          <a:blip r:embed="rId2"/>
          <a:srcRect l="17347" r="14997" b="-2"/>
          <a:stretch/>
        </p:blipFill>
        <p:spPr>
          <a:xfrm>
            <a:off x="13182602" y="38100"/>
            <a:ext cx="5105398" cy="9464040"/>
          </a:xfrm>
          <a:prstGeom prst="rect">
            <a:avLst/>
          </a:prstGeom>
        </p:spPr>
      </p:pic>
    </p:spTree>
    <p:extLst>
      <p:ext uri="{BB962C8B-B14F-4D97-AF65-F5344CB8AC3E}">
        <p14:creationId xmlns:p14="http://schemas.microsoft.com/office/powerpoint/2010/main" val="17726858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1430000" y="0"/>
            <a:ext cx="6324600" cy="9486900"/>
          </a:xfrm>
          <a:prstGeom prst="rect">
            <a:avLst/>
          </a:prstGeom>
        </p:spPr>
      </p:pic>
      <p:sp>
        <p:nvSpPr>
          <p:cNvPr id="3" name="Text 0"/>
          <p:cNvSpPr/>
          <p:nvPr/>
        </p:nvSpPr>
        <p:spPr>
          <a:xfrm>
            <a:off x="975867" y="1214586"/>
            <a:ext cx="6560641" cy="820043"/>
          </a:xfrm>
          <a:prstGeom prst="rect">
            <a:avLst/>
          </a:prstGeom>
          <a:noFill/>
          <a:ln/>
        </p:spPr>
        <p:txBody>
          <a:bodyPr wrap="none" lIns="0" tIns="0" rIns="0" bIns="0" rtlCol="0" anchor="t"/>
          <a:lstStyle/>
          <a:p>
            <a:pPr>
              <a:lnSpc>
                <a:spcPts val="6438"/>
              </a:lnSpc>
            </a:pPr>
            <a:r>
              <a:rPr lang="en-US" sz="5125" dirty="0">
                <a:solidFill>
                  <a:srgbClr val="38512F"/>
                </a:solidFill>
                <a:latin typeface="Lora" pitchFamily="34" charset="0"/>
                <a:ea typeface="Lora" pitchFamily="34" charset="-122"/>
                <a:cs typeface="Lora" pitchFamily="34" charset="-120"/>
              </a:rPr>
              <a:t>TECHNOLOGY USED</a:t>
            </a:r>
            <a:endParaRPr lang="en-US" sz="5125" dirty="0"/>
          </a:p>
        </p:txBody>
      </p:sp>
      <p:pic>
        <p:nvPicPr>
          <p:cNvPr id="4" name="Image 1" descr="preencoded.png"/>
          <p:cNvPicPr>
            <a:picLocks noChangeAspect="1"/>
          </p:cNvPicPr>
          <p:nvPr/>
        </p:nvPicPr>
        <p:blipFill>
          <a:blip r:embed="rId4"/>
          <a:stretch>
            <a:fillRect/>
          </a:stretch>
        </p:blipFill>
        <p:spPr>
          <a:xfrm>
            <a:off x="975866" y="2452836"/>
            <a:ext cx="696963" cy="696963"/>
          </a:xfrm>
          <a:prstGeom prst="rect">
            <a:avLst/>
          </a:prstGeom>
        </p:spPr>
      </p:pic>
      <p:sp>
        <p:nvSpPr>
          <p:cNvPr id="5" name="Text 1"/>
          <p:cNvSpPr/>
          <p:nvPr/>
        </p:nvSpPr>
        <p:spPr>
          <a:xfrm>
            <a:off x="975867" y="3428555"/>
            <a:ext cx="3280321" cy="410021"/>
          </a:xfrm>
          <a:prstGeom prst="rect">
            <a:avLst/>
          </a:prstGeom>
          <a:noFill/>
          <a:ln/>
        </p:spPr>
        <p:txBody>
          <a:bodyPr wrap="none" lIns="0" tIns="0" rIns="0" bIns="0" rtlCol="0" anchor="t"/>
          <a:lstStyle/>
          <a:p>
            <a:pPr>
              <a:lnSpc>
                <a:spcPts val="3188"/>
              </a:lnSpc>
            </a:pPr>
            <a:r>
              <a:rPr lang="en-US" sz="2563" dirty="0">
                <a:solidFill>
                  <a:srgbClr val="3A3630"/>
                </a:solidFill>
                <a:latin typeface="Lora" pitchFamily="34" charset="0"/>
                <a:ea typeface="Lora" pitchFamily="34" charset="-122"/>
                <a:cs typeface="Lora" pitchFamily="34" charset="-120"/>
              </a:rPr>
              <a:t>Python</a:t>
            </a:r>
            <a:endParaRPr lang="en-US" sz="2563" dirty="0"/>
          </a:p>
        </p:txBody>
      </p:sp>
      <p:sp>
        <p:nvSpPr>
          <p:cNvPr id="6" name="Text 2"/>
          <p:cNvSpPr/>
          <p:nvPr/>
        </p:nvSpPr>
        <p:spPr>
          <a:xfrm>
            <a:off x="975866" y="4005858"/>
            <a:ext cx="4530030" cy="1338560"/>
          </a:xfrm>
          <a:prstGeom prst="rect">
            <a:avLst/>
          </a:prstGeom>
          <a:noFill/>
          <a:ln/>
        </p:spPr>
        <p:txBody>
          <a:bodyPr wrap="square" lIns="0" tIns="0" rIns="0" bIns="0" rtlCol="0" anchor="t"/>
          <a:lstStyle/>
          <a:p>
            <a:pPr>
              <a:lnSpc>
                <a:spcPts val="3500"/>
              </a:lnSpc>
            </a:pPr>
            <a:r>
              <a:rPr lang="en-US" sz="2188" dirty="0">
                <a:solidFill>
                  <a:srgbClr val="3A3630"/>
                </a:solidFill>
                <a:latin typeface="Source Sans Pro" pitchFamily="34" charset="0"/>
                <a:ea typeface="Source Sans Pro" pitchFamily="34" charset="-122"/>
                <a:cs typeface="Source Sans Pro" pitchFamily="34" charset="-120"/>
              </a:rPr>
              <a:t>A versatile and powerful programming language, serving as the foundation for the chat application.</a:t>
            </a:r>
            <a:endParaRPr lang="en-US" sz="2188" dirty="0"/>
          </a:p>
        </p:txBody>
      </p:sp>
      <p:pic>
        <p:nvPicPr>
          <p:cNvPr id="7" name="Image 2" descr="preencoded.png"/>
          <p:cNvPicPr>
            <a:picLocks noChangeAspect="1"/>
          </p:cNvPicPr>
          <p:nvPr/>
        </p:nvPicPr>
        <p:blipFill>
          <a:blip r:embed="rId5"/>
          <a:stretch>
            <a:fillRect/>
          </a:stretch>
        </p:blipFill>
        <p:spPr>
          <a:xfrm>
            <a:off x="5924104" y="2452836"/>
            <a:ext cx="696963" cy="696963"/>
          </a:xfrm>
          <a:prstGeom prst="rect">
            <a:avLst/>
          </a:prstGeom>
        </p:spPr>
      </p:pic>
      <p:sp>
        <p:nvSpPr>
          <p:cNvPr id="8" name="Text 3"/>
          <p:cNvSpPr/>
          <p:nvPr/>
        </p:nvSpPr>
        <p:spPr>
          <a:xfrm>
            <a:off x="5924105" y="3428555"/>
            <a:ext cx="3280321" cy="410021"/>
          </a:xfrm>
          <a:prstGeom prst="rect">
            <a:avLst/>
          </a:prstGeom>
          <a:noFill/>
          <a:ln/>
        </p:spPr>
        <p:txBody>
          <a:bodyPr wrap="none" lIns="0" tIns="0" rIns="0" bIns="0" rtlCol="0" anchor="t"/>
          <a:lstStyle/>
          <a:p>
            <a:pPr>
              <a:lnSpc>
                <a:spcPts val="3188"/>
              </a:lnSpc>
            </a:pPr>
            <a:r>
              <a:rPr lang="en-US" sz="2563" dirty="0">
                <a:solidFill>
                  <a:srgbClr val="3A3630"/>
                </a:solidFill>
                <a:latin typeface="Lora" pitchFamily="34" charset="0"/>
                <a:ea typeface="Lora" pitchFamily="34" charset="-122"/>
                <a:cs typeface="Lora" pitchFamily="34" charset="-120"/>
              </a:rPr>
              <a:t>Tkinter</a:t>
            </a:r>
            <a:endParaRPr lang="en-US" sz="2563" dirty="0"/>
          </a:p>
        </p:txBody>
      </p:sp>
      <p:sp>
        <p:nvSpPr>
          <p:cNvPr id="9" name="Text 4"/>
          <p:cNvSpPr/>
          <p:nvPr/>
        </p:nvSpPr>
        <p:spPr>
          <a:xfrm>
            <a:off x="5924104" y="4005858"/>
            <a:ext cx="4530030" cy="1338560"/>
          </a:xfrm>
          <a:prstGeom prst="rect">
            <a:avLst/>
          </a:prstGeom>
          <a:noFill/>
          <a:ln/>
        </p:spPr>
        <p:txBody>
          <a:bodyPr wrap="square" lIns="0" tIns="0" rIns="0" bIns="0" rtlCol="0" anchor="t"/>
          <a:lstStyle/>
          <a:p>
            <a:pPr>
              <a:lnSpc>
                <a:spcPts val="3500"/>
              </a:lnSpc>
            </a:pPr>
            <a:r>
              <a:rPr lang="en-US" sz="2188" dirty="0">
                <a:solidFill>
                  <a:srgbClr val="3A3630"/>
                </a:solidFill>
                <a:latin typeface="Source Sans Pro" pitchFamily="34" charset="0"/>
                <a:ea typeface="Source Sans Pro" pitchFamily="34" charset="-122"/>
                <a:cs typeface="Source Sans Pro" pitchFamily="34" charset="-120"/>
              </a:rPr>
              <a:t>A renowned Python GUI toolkit, enabling the creation of an intuitive and visually appealing chat interface.</a:t>
            </a:r>
            <a:endParaRPr lang="en-US" sz="2188" dirty="0"/>
          </a:p>
        </p:txBody>
      </p:sp>
      <p:pic>
        <p:nvPicPr>
          <p:cNvPr id="10" name="Image 3" descr="preencoded.png"/>
          <p:cNvPicPr>
            <a:picLocks noChangeAspect="1"/>
          </p:cNvPicPr>
          <p:nvPr/>
        </p:nvPicPr>
        <p:blipFill>
          <a:blip r:embed="rId6"/>
          <a:stretch>
            <a:fillRect/>
          </a:stretch>
        </p:blipFill>
        <p:spPr>
          <a:xfrm>
            <a:off x="975866" y="6180832"/>
            <a:ext cx="696963" cy="696963"/>
          </a:xfrm>
          <a:prstGeom prst="rect">
            <a:avLst/>
          </a:prstGeom>
        </p:spPr>
      </p:pic>
      <p:sp>
        <p:nvSpPr>
          <p:cNvPr id="11" name="Text 5"/>
          <p:cNvSpPr/>
          <p:nvPr/>
        </p:nvSpPr>
        <p:spPr>
          <a:xfrm>
            <a:off x="975867" y="7156550"/>
            <a:ext cx="3280321" cy="410021"/>
          </a:xfrm>
          <a:prstGeom prst="rect">
            <a:avLst/>
          </a:prstGeom>
          <a:noFill/>
          <a:ln/>
        </p:spPr>
        <p:txBody>
          <a:bodyPr wrap="none" lIns="0" tIns="0" rIns="0" bIns="0" rtlCol="0" anchor="t"/>
          <a:lstStyle/>
          <a:p>
            <a:pPr>
              <a:lnSpc>
                <a:spcPts val="3188"/>
              </a:lnSpc>
            </a:pPr>
            <a:r>
              <a:rPr lang="en-US" sz="2563" dirty="0">
                <a:solidFill>
                  <a:srgbClr val="3A3630"/>
                </a:solidFill>
                <a:latin typeface="Lora" pitchFamily="34" charset="0"/>
                <a:ea typeface="Lora" pitchFamily="34" charset="-122"/>
                <a:cs typeface="Lora" pitchFamily="34" charset="-120"/>
              </a:rPr>
              <a:t>Sockets</a:t>
            </a:r>
            <a:endParaRPr lang="en-US" sz="2563" dirty="0"/>
          </a:p>
        </p:txBody>
      </p:sp>
      <p:sp>
        <p:nvSpPr>
          <p:cNvPr id="12" name="Text 6"/>
          <p:cNvSpPr/>
          <p:nvPr/>
        </p:nvSpPr>
        <p:spPr>
          <a:xfrm>
            <a:off x="975866" y="7733854"/>
            <a:ext cx="4530030" cy="1338560"/>
          </a:xfrm>
          <a:prstGeom prst="rect">
            <a:avLst/>
          </a:prstGeom>
          <a:noFill/>
          <a:ln/>
        </p:spPr>
        <p:txBody>
          <a:bodyPr wrap="square" lIns="0" tIns="0" rIns="0" bIns="0" rtlCol="0" anchor="t"/>
          <a:lstStyle/>
          <a:p>
            <a:pPr>
              <a:lnSpc>
                <a:spcPts val="3500"/>
              </a:lnSpc>
            </a:pPr>
            <a:r>
              <a:rPr lang="en-US" sz="2188" dirty="0">
                <a:solidFill>
                  <a:srgbClr val="3A3630"/>
                </a:solidFill>
                <a:latin typeface="Source Sans Pro" pitchFamily="34" charset="0"/>
                <a:ea typeface="Source Sans Pro" pitchFamily="34" charset="-122"/>
                <a:cs typeface="Source Sans Pro" pitchFamily="34" charset="-120"/>
              </a:rPr>
              <a:t>A fundamental networking technology in Python, facilitating real-time communication between users.</a:t>
            </a:r>
            <a:endParaRPr lang="en-US" sz="2188" dirty="0"/>
          </a:p>
        </p:txBody>
      </p:sp>
      <p:pic>
        <p:nvPicPr>
          <p:cNvPr id="13" name="Image 4" descr="preencoded.png"/>
          <p:cNvPicPr>
            <a:picLocks noChangeAspect="1"/>
          </p:cNvPicPr>
          <p:nvPr/>
        </p:nvPicPr>
        <p:blipFill>
          <a:blip r:embed="rId7"/>
          <a:stretch>
            <a:fillRect/>
          </a:stretch>
        </p:blipFill>
        <p:spPr>
          <a:xfrm>
            <a:off x="5924104" y="6180832"/>
            <a:ext cx="696963" cy="696963"/>
          </a:xfrm>
          <a:prstGeom prst="rect">
            <a:avLst/>
          </a:prstGeom>
        </p:spPr>
      </p:pic>
      <p:sp>
        <p:nvSpPr>
          <p:cNvPr id="14" name="Text 7"/>
          <p:cNvSpPr/>
          <p:nvPr/>
        </p:nvSpPr>
        <p:spPr>
          <a:xfrm>
            <a:off x="5924105" y="7156550"/>
            <a:ext cx="3280321" cy="410021"/>
          </a:xfrm>
          <a:prstGeom prst="rect">
            <a:avLst/>
          </a:prstGeom>
          <a:noFill/>
          <a:ln/>
        </p:spPr>
        <p:txBody>
          <a:bodyPr wrap="none" lIns="0" tIns="0" rIns="0" bIns="0" rtlCol="0" anchor="t"/>
          <a:lstStyle/>
          <a:p>
            <a:pPr>
              <a:lnSpc>
                <a:spcPts val="3188"/>
              </a:lnSpc>
            </a:pPr>
            <a:r>
              <a:rPr lang="en-US" sz="2563" dirty="0">
                <a:solidFill>
                  <a:srgbClr val="3A3630"/>
                </a:solidFill>
                <a:latin typeface="Lora" pitchFamily="34" charset="0"/>
                <a:ea typeface="Lora" pitchFamily="34" charset="-122"/>
                <a:cs typeface="Lora" pitchFamily="34" charset="-120"/>
              </a:rPr>
              <a:t>Networking</a:t>
            </a:r>
            <a:endParaRPr lang="en-US" sz="2563" dirty="0"/>
          </a:p>
        </p:txBody>
      </p:sp>
      <p:sp>
        <p:nvSpPr>
          <p:cNvPr id="15" name="Text 8"/>
          <p:cNvSpPr/>
          <p:nvPr/>
        </p:nvSpPr>
        <p:spPr>
          <a:xfrm>
            <a:off x="5924104" y="7733854"/>
            <a:ext cx="4530030" cy="1338560"/>
          </a:xfrm>
          <a:prstGeom prst="rect">
            <a:avLst/>
          </a:prstGeom>
          <a:noFill/>
          <a:ln/>
        </p:spPr>
        <p:txBody>
          <a:bodyPr wrap="square" lIns="0" tIns="0" rIns="0" bIns="0" rtlCol="0" anchor="t"/>
          <a:lstStyle/>
          <a:p>
            <a:pPr>
              <a:lnSpc>
                <a:spcPts val="3500"/>
              </a:lnSpc>
            </a:pPr>
            <a:r>
              <a:rPr lang="en-US" sz="2188" dirty="0">
                <a:solidFill>
                  <a:srgbClr val="3A3630"/>
                </a:solidFill>
                <a:latin typeface="Source Sans Pro" pitchFamily="34" charset="0"/>
                <a:ea typeface="Source Sans Pro" pitchFamily="34" charset="-122"/>
                <a:cs typeface="Source Sans Pro" pitchFamily="34" charset="-120"/>
              </a:rPr>
              <a:t>The underlying client-server  protocols and networking principles that enable the chat application to function.</a:t>
            </a:r>
            <a:endParaRPr lang="en-US" sz="2188"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1047155" y="2628455"/>
            <a:ext cx="7040613" cy="880021"/>
          </a:xfrm>
          <a:prstGeom prst="rect">
            <a:avLst/>
          </a:prstGeom>
          <a:noFill/>
          <a:ln/>
        </p:spPr>
        <p:txBody>
          <a:bodyPr wrap="none" lIns="0" tIns="0" rIns="0" bIns="0" rtlCol="0" anchor="t"/>
          <a:lstStyle/>
          <a:p>
            <a:pPr>
              <a:lnSpc>
                <a:spcPts val="6875"/>
              </a:lnSpc>
            </a:pPr>
            <a:endParaRPr lang="en-US" sz="5500" dirty="0">
              <a:solidFill>
                <a:srgbClr val="1F1E1E"/>
              </a:solidFill>
              <a:latin typeface="Red Hat Text" pitchFamily="34" charset="0"/>
              <a:ea typeface="Red Hat Text" pitchFamily="34" charset="-122"/>
              <a:cs typeface="Red Hat Text" pitchFamily="34" charset="-120"/>
            </a:endParaRPr>
          </a:p>
          <a:p>
            <a:pPr>
              <a:lnSpc>
                <a:spcPts val="6875"/>
              </a:lnSpc>
            </a:pPr>
            <a:endParaRPr lang="en-US" sz="5500" dirty="0">
              <a:solidFill>
                <a:srgbClr val="1F1E1E"/>
              </a:solidFill>
              <a:latin typeface="Red Hat Text" pitchFamily="34" charset="0"/>
              <a:ea typeface="Red Hat Text" pitchFamily="34" charset="-122"/>
              <a:cs typeface="Red Hat Text" pitchFamily="34" charset="-120"/>
            </a:endParaRPr>
          </a:p>
          <a:p>
            <a:pPr>
              <a:lnSpc>
                <a:spcPts val="6875"/>
              </a:lnSpc>
            </a:pPr>
            <a:r>
              <a:rPr lang="en-US" sz="5500" dirty="0">
                <a:solidFill>
                  <a:srgbClr val="1F1E1E"/>
                </a:solidFill>
                <a:latin typeface="Red Hat Text" pitchFamily="34" charset="0"/>
                <a:ea typeface="Red Hat Text" pitchFamily="34" charset="-122"/>
                <a:cs typeface="Red Hat Text" pitchFamily="34" charset="-120"/>
              </a:rPr>
              <a:t>What is Tkinter?</a:t>
            </a:r>
            <a:endParaRPr lang="en-US" sz="5500" dirty="0"/>
          </a:p>
        </p:txBody>
      </p:sp>
      <p:sp>
        <p:nvSpPr>
          <p:cNvPr id="3" name="Text 1"/>
          <p:cNvSpPr/>
          <p:nvPr/>
        </p:nvSpPr>
        <p:spPr>
          <a:xfrm>
            <a:off x="1047156" y="5382220"/>
            <a:ext cx="3520231" cy="817960"/>
          </a:xfrm>
          <a:prstGeom prst="rect">
            <a:avLst/>
          </a:prstGeom>
          <a:noFill/>
          <a:ln/>
        </p:spPr>
        <p:txBody>
          <a:bodyPr wrap="none" lIns="0" tIns="0" rIns="0" bIns="0" rtlCol="0" anchor="t"/>
          <a:lstStyle/>
          <a:p>
            <a:pPr>
              <a:lnSpc>
                <a:spcPts val="3438"/>
              </a:lnSpc>
            </a:pPr>
            <a:r>
              <a:rPr lang="en-US" sz="2750" dirty="0">
                <a:solidFill>
                  <a:srgbClr val="1F1E1E"/>
                </a:solidFill>
                <a:latin typeface="Red Hat Text" pitchFamily="34" charset="0"/>
                <a:ea typeface="Red Hat Text" pitchFamily="34" charset="-122"/>
                <a:cs typeface="Red Hat Text" pitchFamily="34" charset="-120"/>
              </a:rPr>
              <a:t> Cross-Platform</a:t>
            </a:r>
            <a:endParaRPr lang="en-US" sz="2750" dirty="0"/>
          </a:p>
        </p:txBody>
      </p:sp>
      <p:sp>
        <p:nvSpPr>
          <p:cNvPr id="4" name="Text 2"/>
          <p:cNvSpPr/>
          <p:nvPr/>
        </p:nvSpPr>
        <p:spPr>
          <a:xfrm>
            <a:off x="1047155" y="6362700"/>
            <a:ext cx="4910733" cy="3048000"/>
          </a:xfrm>
          <a:prstGeom prst="rect">
            <a:avLst/>
          </a:prstGeom>
          <a:noFill/>
          <a:ln/>
        </p:spPr>
        <p:txBody>
          <a:bodyPr wrap="square" lIns="0" tIns="0" rIns="0" bIns="0" rtlCol="0" anchor="t"/>
          <a:lstStyle/>
          <a:p>
            <a:pPr>
              <a:lnSpc>
                <a:spcPts val="3750"/>
              </a:lnSpc>
            </a:pPr>
            <a:r>
              <a:rPr lang="en-US" sz="2313" dirty="0">
                <a:solidFill>
                  <a:srgbClr val="3B3535"/>
                </a:solidFill>
                <a:latin typeface="Roboto Light" pitchFamily="34" charset="0"/>
                <a:ea typeface="Roboto Light" pitchFamily="34" charset="-122"/>
                <a:cs typeface="Roboto Light" pitchFamily="34" charset="-120"/>
              </a:rPr>
              <a:t>Tkinter is a standard GUI library that comes bundled with Python, making it available on all major operating systems including Windows, macOS, and Linux.</a:t>
            </a:r>
            <a:endParaRPr lang="en-US" sz="2313" dirty="0"/>
          </a:p>
        </p:txBody>
      </p:sp>
      <p:sp>
        <p:nvSpPr>
          <p:cNvPr id="5" name="Text 3"/>
          <p:cNvSpPr/>
          <p:nvPr/>
        </p:nvSpPr>
        <p:spPr>
          <a:xfrm>
            <a:off x="6697266" y="5382220"/>
            <a:ext cx="3572173" cy="980480"/>
          </a:xfrm>
          <a:prstGeom prst="rect">
            <a:avLst/>
          </a:prstGeom>
          <a:noFill/>
          <a:ln/>
        </p:spPr>
        <p:txBody>
          <a:bodyPr wrap="none" lIns="0" tIns="0" rIns="0" bIns="0" rtlCol="0" anchor="t"/>
          <a:lstStyle/>
          <a:p>
            <a:pPr>
              <a:lnSpc>
                <a:spcPts val="3438"/>
              </a:lnSpc>
            </a:pPr>
            <a:r>
              <a:rPr lang="en-US" sz="2750" dirty="0">
                <a:solidFill>
                  <a:srgbClr val="1F1E1E"/>
                </a:solidFill>
                <a:latin typeface="Red Hat Text" pitchFamily="34" charset="0"/>
                <a:ea typeface="Red Hat Text" pitchFamily="34" charset="-122"/>
                <a:cs typeface="Red Hat Text" pitchFamily="34" charset="-120"/>
              </a:rPr>
              <a:t>Flexible and Extensible</a:t>
            </a:r>
            <a:endParaRPr lang="en-US" sz="2750" dirty="0"/>
          </a:p>
        </p:txBody>
      </p:sp>
      <p:sp>
        <p:nvSpPr>
          <p:cNvPr id="6" name="Text 4"/>
          <p:cNvSpPr/>
          <p:nvPr/>
        </p:nvSpPr>
        <p:spPr>
          <a:xfrm>
            <a:off x="6697266" y="6352580"/>
            <a:ext cx="4910733" cy="1915120"/>
          </a:xfrm>
          <a:prstGeom prst="rect">
            <a:avLst/>
          </a:prstGeom>
          <a:noFill/>
          <a:ln/>
        </p:spPr>
        <p:txBody>
          <a:bodyPr wrap="square" lIns="0" tIns="0" rIns="0" bIns="0" rtlCol="0" anchor="t"/>
          <a:lstStyle/>
          <a:p>
            <a:pPr>
              <a:lnSpc>
                <a:spcPts val="3750"/>
              </a:lnSpc>
            </a:pPr>
            <a:r>
              <a:rPr lang="en-US" sz="2313" dirty="0">
                <a:solidFill>
                  <a:srgbClr val="3B3535"/>
                </a:solidFill>
                <a:latin typeface="Roboto Light" pitchFamily="34" charset="0"/>
                <a:ea typeface="Roboto Light" pitchFamily="34" charset="-122"/>
                <a:cs typeface="Roboto Light" pitchFamily="34" charset="-120"/>
              </a:rPr>
              <a:t>Tkinter offers a comprehensive set of widgets and tools that can be easily customized and extended to meet specific application requirements.</a:t>
            </a:r>
            <a:endParaRPr lang="en-US" sz="2313" dirty="0"/>
          </a:p>
        </p:txBody>
      </p:sp>
      <p:sp>
        <p:nvSpPr>
          <p:cNvPr id="7" name="Text 5"/>
          <p:cNvSpPr/>
          <p:nvPr/>
        </p:nvSpPr>
        <p:spPr>
          <a:xfrm>
            <a:off x="12347377" y="5382220"/>
            <a:ext cx="3520231" cy="599480"/>
          </a:xfrm>
          <a:prstGeom prst="rect">
            <a:avLst/>
          </a:prstGeom>
          <a:noFill/>
          <a:ln/>
        </p:spPr>
        <p:txBody>
          <a:bodyPr wrap="none" lIns="0" tIns="0" rIns="0" bIns="0" rtlCol="0" anchor="t"/>
          <a:lstStyle/>
          <a:p>
            <a:pPr>
              <a:lnSpc>
                <a:spcPts val="3438"/>
              </a:lnSpc>
            </a:pPr>
            <a:r>
              <a:rPr lang="en-US" sz="2750" dirty="0">
                <a:solidFill>
                  <a:srgbClr val="1F1E1E"/>
                </a:solidFill>
                <a:latin typeface="Red Hat Text" pitchFamily="34" charset="0"/>
                <a:ea typeface="Red Hat Text" pitchFamily="34" charset="-122"/>
                <a:cs typeface="Red Hat Text" pitchFamily="34" charset="-120"/>
              </a:rPr>
              <a:t>Simple and Intuitive</a:t>
            </a:r>
            <a:endParaRPr lang="en-US" sz="2750" dirty="0"/>
          </a:p>
        </p:txBody>
      </p:sp>
      <p:sp>
        <p:nvSpPr>
          <p:cNvPr id="8" name="Text 6"/>
          <p:cNvSpPr/>
          <p:nvPr/>
        </p:nvSpPr>
        <p:spPr>
          <a:xfrm>
            <a:off x="12347376" y="6200180"/>
            <a:ext cx="4910733" cy="1915120"/>
          </a:xfrm>
          <a:prstGeom prst="rect">
            <a:avLst/>
          </a:prstGeom>
          <a:noFill/>
          <a:ln/>
        </p:spPr>
        <p:txBody>
          <a:bodyPr wrap="square" lIns="0" tIns="0" rIns="0" bIns="0" rtlCol="0" anchor="t"/>
          <a:lstStyle/>
          <a:p>
            <a:pPr>
              <a:lnSpc>
                <a:spcPts val="3750"/>
              </a:lnSpc>
            </a:pPr>
            <a:r>
              <a:rPr lang="en-US" sz="2313" dirty="0">
                <a:solidFill>
                  <a:srgbClr val="3B3535"/>
                </a:solidFill>
                <a:latin typeface="Roboto Light" pitchFamily="34" charset="0"/>
                <a:ea typeface="Roboto Light" pitchFamily="34" charset="-122"/>
                <a:cs typeface="Roboto Light" pitchFamily="34" charset="-120"/>
              </a:rPr>
              <a:t>Tkinter has a straightforward and user-friendly syntax, making it an excellent choice for both novice and experienced Python developers.</a:t>
            </a:r>
            <a:endParaRPr lang="en-US" sz="2313" dirty="0"/>
          </a:p>
        </p:txBody>
      </p:sp>
      <p:pic>
        <p:nvPicPr>
          <p:cNvPr id="14" name="Picture 13">
            <a:extLst>
              <a:ext uri="{FF2B5EF4-FFF2-40B4-BE49-F238E27FC236}">
                <a16:creationId xmlns:a16="http://schemas.microsoft.com/office/drawing/2014/main" id="{B6868B3E-AAE5-9FA1-370A-9CBD8D002C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375"/>
            <a:ext cx="18288000" cy="375666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7764364" y="1082576"/>
            <a:ext cx="9617274" cy="1523108"/>
          </a:xfrm>
          <a:prstGeom prst="rect">
            <a:avLst/>
          </a:prstGeom>
          <a:noFill/>
          <a:ln/>
        </p:spPr>
        <p:txBody>
          <a:bodyPr wrap="square" lIns="0" tIns="0" rIns="0" bIns="0" rtlCol="0" anchor="t"/>
          <a:lstStyle/>
          <a:p>
            <a:pPr>
              <a:lnSpc>
                <a:spcPts val="5938"/>
              </a:lnSpc>
            </a:pPr>
            <a:r>
              <a:rPr lang="en-US" sz="4750" dirty="0">
                <a:solidFill>
                  <a:srgbClr val="00002E"/>
                </a:solidFill>
                <a:latin typeface="Nunito Semi Bold" pitchFamily="34" charset="0"/>
                <a:ea typeface="Nunito Semi Bold" pitchFamily="34" charset="-122"/>
                <a:cs typeface="Nunito Semi Bold" pitchFamily="34" charset="-120"/>
              </a:rPr>
              <a:t>Handling Client-Server Connections</a:t>
            </a:r>
            <a:endParaRPr lang="en-US" sz="4750" dirty="0"/>
          </a:p>
        </p:txBody>
      </p:sp>
      <p:sp>
        <p:nvSpPr>
          <p:cNvPr id="4" name="Shape 1"/>
          <p:cNvSpPr/>
          <p:nvPr/>
        </p:nvSpPr>
        <p:spPr>
          <a:xfrm>
            <a:off x="7764365" y="2994124"/>
            <a:ext cx="4679156" cy="3182839"/>
          </a:xfrm>
          <a:prstGeom prst="roundRect">
            <a:avLst>
              <a:gd name="adj" fmla="val 12205"/>
            </a:avLst>
          </a:prstGeom>
          <a:solidFill>
            <a:srgbClr val="F3F3FF"/>
          </a:solidFill>
          <a:ln w="22860">
            <a:solidFill>
              <a:srgbClr val="2D4DF2"/>
            </a:solidFill>
            <a:prstDash val="solid"/>
          </a:ln>
        </p:spPr>
        <p:txBody>
          <a:bodyPr/>
          <a:lstStyle/>
          <a:p>
            <a:endParaRPr lang="en-US" sz="2250"/>
          </a:p>
        </p:txBody>
      </p:sp>
      <p:sp>
        <p:nvSpPr>
          <p:cNvPr id="5" name="Text 2"/>
          <p:cNvSpPr/>
          <p:nvPr/>
        </p:nvSpPr>
        <p:spPr>
          <a:xfrm>
            <a:off x="8051899" y="3281660"/>
            <a:ext cx="3462635" cy="380703"/>
          </a:xfrm>
          <a:prstGeom prst="rect">
            <a:avLst/>
          </a:prstGeom>
          <a:noFill/>
          <a:ln/>
        </p:spPr>
        <p:txBody>
          <a:bodyPr wrap="none" lIns="0" tIns="0" rIns="0" bIns="0" rtlCol="0" anchor="t"/>
          <a:lstStyle/>
          <a:p>
            <a:pPr>
              <a:lnSpc>
                <a:spcPts val="2938"/>
              </a:lnSpc>
            </a:pPr>
            <a:r>
              <a:rPr lang="en-US" sz="2375" dirty="0">
                <a:solidFill>
                  <a:srgbClr val="00002E"/>
                </a:solidFill>
                <a:latin typeface="Nunito Semi Bold" pitchFamily="34" charset="0"/>
                <a:ea typeface="Nunito Semi Bold" pitchFamily="34" charset="-122"/>
                <a:cs typeface="Nunito Semi Bold" pitchFamily="34" charset="-120"/>
              </a:rPr>
              <a:t>Connection Management</a:t>
            </a:r>
            <a:endParaRPr lang="en-US" sz="2375" dirty="0"/>
          </a:p>
        </p:txBody>
      </p:sp>
      <p:sp>
        <p:nvSpPr>
          <p:cNvPr id="6" name="Text 3"/>
          <p:cNvSpPr/>
          <p:nvPr/>
        </p:nvSpPr>
        <p:spPr>
          <a:xfrm>
            <a:off x="8051899" y="3817739"/>
            <a:ext cx="4104085" cy="2071688"/>
          </a:xfrm>
          <a:prstGeom prst="rect">
            <a:avLst/>
          </a:prstGeom>
          <a:noFill/>
          <a:ln/>
        </p:spPr>
        <p:txBody>
          <a:bodyPr wrap="square" lIns="0" tIns="0" rIns="0" bIns="0" rtlCol="0" anchor="t"/>
          <a:lstStyle/>
          <a:p>
            <a:pPr>
              <a:lnSpc>
                <a:spcPts val="3250"/>
              </a:lnSpc>
            </a:pPr>
            <a:r>
              <a:rPr lang="en-US" sz="2000" dirty="0">
                <a:solidFill>
                  <a:srgbClr val="00002E"/>
                </a:solidFill>
                <a:latin typeface="PT Sans" pitchFamily="34" charset="0"/>
                <a:ea typeface="PT Sans" pitchFamily="34" charset="-122"/>
                <a:cs typeface="PT Sans" pitchFamily="34" charset="-120"/>
              </a:rPr>
              <a:t>Implement mechanisms to handle the establishment, maintenance, and termination of client-server connections, ensuring the stability of the chat application.</a:t>
            </a:r>
            <a:endParaRPr lang="en-US" sz="2000" dirty="0"/>
          </a:p>
        </p:txBody>
      </p:sp>
      <p:sp>
        <p:nvSpPr>
          <p:cNvPr id="7" name="Shape 4"/>
          <p:cNvSpPr/>
          <p:nvPr/>
        </p:nvSpPr>
        <p:spPr>
          <a:xfrm>
            <a:off x="12702481" y="2994124"/>
            <a:ext cx="4679156" cy="3182839"/>
          </a:xfrm>
          <a:prstGeom prst="roundRect">
            <a:avLst>
              <a:gd name="adj" fmla="val 12205"/>
            </a:avLst>
          </a:prstGeom>
          <a:solidFill>
            <a:srgbClr val="F3F3FF"/>
          </a:solidFill>
          <a:ln w="22860">
            <a:solidFill>
              <a:srgbClr val="018CE1"/>
            </a:solidFill>
            <a:prstDash val="solid"/>
          </a:ln>
        </p:spPr>
        <p:txBody>
          <a:bodyPr/>
          <a:lstStyle/>
          <a:p>
            <a:endParaRPr lang="en-US" sz="2250"/>
          </a:p>
        </p:txBody>
      </p:sp>
      <p:sp>
        <p:nvSpPr>
          <p:cNvPr id="8" name="Text 5"/>
          <p:cNvSpPr/>
          <p:nvPr/>
        </p:nvSpPr>
        <p:spPr>
          <a:xfrm>
            <a:off x="12990016" y="3281660"/>
            <a:ext cx="3320355" cy="380703"/>
          </a:xfrm>
          <a:prstGeom prst="rect">
            <a:avLst/>
          </a:prstGeom>
          <a:noFill/>
          <a:ln/>
        </p:spPr>
        <p:txBody>
          <a:bodyPr wrap="none" lIns="0" tIns="0" rIns="0" bIns="0" rtlCol="0" anchor="t"/>
          <a:lstStyle/>
          <a:p>
            <a:pPr>
              <a:lnSpc>
                <a:spcPts val="2938"/>
              </a:lnSpc>
            </a:pPr>
            <a:r>
              <a:rPr lang="en-US" sz="2375" dirty="0">
                <a:solidFill>
                  <a:srgbClr val="00002E"/>
                </a:solidFill>
                <a:latin typeface="Nunito Semi Bold" pitchFamily="34" charset="0"/>
                <a:ea typeface="Nunito Semi Bold" pitchFamily="34" charset="-122"/>
                <a:cs typeface="Nunito Semi Bold" pitchFamily="34" charset="-120"/>
              </a:rPr>
              <a:t>Concurrent Connections</a:t>
            </a:r>
            <a:endParaRPr lang="en-US" sz="2375" dirty="0"/>
          </a:p>
        </p:txBody>
      </p:sp>
      <p:sp>
        <p:nvSpPr>
          <p:cNvPr id="9" name="Text 6"/>
          <p:cNvSpPr/>
          <p:nvPr/>
        </p:nvSpPr>
        <p:spPr>
          <a:xfrm>
            <a:off x="12990016" y="3817739"/>
            <a:ext cx="4104085" cy="1657350"/>
          </a:xfrm>
          <a:prstGeom prst="rect">
            <a:avLst/>
          </a:prstGeom>
          <a:noFill/>
          <a:ln/>
        </p:spPr>
        <p:txBody>
          <a:bodyPr wrap="square" lIns="0" tIns="0" rIns="0" bIns="0" rtlCol="0" anchor="t"/>
          <a:lstStyle/>
          <a:p>
            <a:pPr>
              <a:lnSpc>
                <a:spcPts val="3250"/>
              </a:lnSpc>
            </a:pPr>
            <a:r>
              <a:rPr lang="en-US" sz="2000" dirty="0">
                <a:solidFill>
                  <a:srgbClr val="00002E"/>
                </a:solidFill>
                <a:latin typeface="PT Sans" pitchFamily="34" charset="0"/>
                <a:ea typeface="PT Sans" pitchFamily="34" charset="-122"/>
                <a:cs typeface="PT Sans" pitchFamily="34" charset="-120"/>
              </a:rPr>
              <a:t>Develop strategies to support multiple concurrent client connections, allowing for seamless group chat functionality.</a:t>
            </a:r>
            <a:endParaRPr lang="en-US" sz="2000" dirty="0"/>
          </a:p>
        </p:txBody>
      </p:sp>
      <p:sp>
        <p:nvSpPr>
          <p:cNvPr id="10" name="Shape 7"/>
          <p:cNvSpPr/>
          <p:nvPr/>
        </p:nvSpPr>
        <p:spPr>
          <a:xfrm>
            <a:off x="7764365" y="6435925"/>
            <a:ext cx="4679156" cy="2768501"/>
          </a:xfrm>
          <a:prstGeom prst="roundRect">
            <a:avLst>
              <a:gd name="adj" fmla="val 14032"/>
            </a:avLst>
          </a:prstGeom>
          <a:solidFill>
            <a:srgbClr val="F3F3FF"/>
          </a:solidFill>
          <a:ln w="22860">
            <a:solidFill>
              <a:srgbClr val="DA33BF"/>
            </a:solidFill>
            <a:prstDash val="solid"/>
          </a:ln>
        </p:spPr>
        <p:txBody>
          <a:bodyPr/>
          <a:lstStyle/>
          <a:p>
            <a:endParaRPr lang="en-US" sz="2250"/>
          </a:p>
        </p:txBody>
      </p:sp>
      <p:sp>
        <p:nvSpPr>
          <p:cNvPr id="11" name="Text 8"/>
          <p:cNvSpPr/>
          <p:nvPr/>
        </p:nvSpPr>
        <p:spPr>
          <a:xfrm>
            <a:off x="8051900" y="6723460"/>
            <a:ext cx="3391346" cy="380703"/>
          </a:xfrm>
          <a:prstGeom prst="rect">
            <a:avLst/>
          </a:prstGeom>
          <a:noFill/>
          <a:ln/>
        </p:spPr>
        <p:txBody>
          <a:bodyPr wrap="none" lIns="0" tIns="0" rIns="0" bIns="0" rtlCol="0" anchor="t"/>
          <a:lstStyle/>
          <a:p>
            <a:pPr>
              <a:lnSpc>
                <a:spcPts val="2938"/>
              </a:lnSpc>
            </a:pPr>
            <a:r>
              <a:rPr lang="en-US" sz="2375" dirty="0">
                <a:solidFill>
                  <a:srgbClr val="00002E"/>
                </a:solidFill>
                <a:latin typeface="Nunito Semi Bold" pitchFamily="34" charset="0"/>
                <a:ea typeface="Nunito Semi Bold" pitchFamily="34" charset="-122"/>
                <a:cs typeface="Nunito Semi Bold" pitchFamily="34" charset="-120"/>
              </a:rPr>
              <a:t>Connection Notifications</a:t>
            </a:r>
            <a:endParaRPr lang="en-US" sz="2375" dirty="0"/>
          </a:p>
        </p:txBody>
      </p:sp>
      <p:sp>
        <p:nvSpPr>
          <p:cNvPr id="12" name="Text 9"/>
          <p:cNvSpPr/>
          <p:nvPr/>
        </p:nvSpPr>
        <p:spPr>
          <a:xfrm>
            <a:off x="8051899" y="7259539"/>
            <a:ext cx="4104085" cy="1657350"/>
          </a:xfrm>
          <a:prstGeom prst="rect">
            <a:avLst/>
          </a:prstGeom>
          <a:noFill/>
          <a:ln/>
        </p:spPr>
        <p:txBody>
          <a:bodyPr wrap="square" lIns="0" tIns="0" rIns="0" bIns="0" rtlCol="0" anchor="t"/>
          <a:lstStyle/>
          <a:p>
            <a:pPr>
              <a:lnSpc>
                <a:spcPts val="3250"/>
              </a:lnSpc>
            </a:pPr>
            <a:r>
              <a:rPr lang="en-US" sz="2000" dirty="0">
                <a:solidFill>
                  <a:srgbClr val="00002E"/>
                </a:solidFill>
                <a:latin typeface="PT Sans" pitchFamily="34" charset="0"/>
                <a:ea typeface="PT Sans" pitchFamily="34" charset="-122"/>
                <a:cs typeface="PT Sans" pitchFamily="34" charset="-120"/>
              </a:rPr>
              <a:t>Provide visual cues and updates to users about the connection status, such as when a new client joins or a connection is lost.</a:t>
            </a:r>
            <a:endParaRPr lang="en-US" sz="2000" dirty="0"/>
          </a:p>
        </p:txBody>
      </p:sp>
      <p:sp>
        <p:nvSpPr>
          <p:cNvPr id="13" name="Shape 10"/>
          <p:cNvSpPr/>
          <p:nvPr/>
        </p:nvSpPr>
        <p:spPr>
          <a:xfrm>
            <a:off x="12702481" y="6435925"/>
            <a:ext cx="4679156" cy="2768501"/>
          </a:xfrm>
          <a:prstGeom prst="roundRect">
            <a:avLst>
              <a:gd name="adj" fmla="val 14032"/>
            </a:avLst>
          </a:prstGeom>
          <a:solidFill>
            <a:srgbClr val="F3F3FF"/>
          </a:solidFill>
          <a:ln w="22860">
            <a:solidFill>
              <a:srgbClr val="2D4DF2"/>
            </a:solidFill>
            <a:prstDash val="solid"/>
          </a:ln>
        </p:spPr>
        <p:txBody>
          <a:bodyPr/>
          <a:lstStyle/>
          <a:p>
            <a:endParaRPr lang="en-US" sz="2250"/>
          </a:p>
        </p:txBody>
      </p:sp>
      <p:sp>
        <p:nvSpPr>
          <p:cNvPr id="14" name="Text 11"/>
          <p:cNvSpPr/>
          <p:nvPr/>
        </p:nvSpPr>
        <p:spPr>
          <a:xfrm>
            <a:off x="12990016" y="6723460"/>
            <a:ext cx="3046660" cy="380703"/>
          </a:xfrm>
          <a:prstGeom prst="rect">
            <a:avLst/>
          </a:prstGeom>
          <a:noFill/>
          <a:ln/>
        </p:spPr>
        <p:txBody>
          <a:bodyPr wrap="none" lIns="0" tIns="0" rIns="0" bIns="0" rtlCol="0" anchor="t"/>
          <a:lstStyle/>
          <a:p>
            <a:pPr>
              <a:lnSpc>
                <a:spcPts val="2938"/>
              </a:lnSpc>
            </a:pPr>
            <a:r>
              <a:rPr lang="en-US" sz="2375" dirty="0">
                <a:solidFill>
                  <a:srgbClr val="00002E"/>
                </a:solidFill>
                <a:latin typeface="Nunito Semi Bold" pitchFamily="34" charset="0"/>
                <a:ea typeface="Nunito Semi Bold" pitchFamily="34" charset="-122"/>
                <a:cs typeface="Nunito Semi Bold" pitchFamily="34" charset="-120"/>
              </a:rPr>
              <a:t>Connection Security</a:t>
            </a:r>
            <a:endParaRPr lang="en-US" sz="2375" dirty="0"/>
          </a:p>
        </p:txBody>
      </p:sp>
      <p:sp>
        <p:nvSpPr>
          <p:cNvPr id="15" name="Text 12"/>
          <p:cNvSpPr/>
          <p:nvPr/>
        </p:nvSpPr>
        <p:spPr>
          <a:xfrm>
            <a:off x="12990016" y="7259539"/>
            <a:ext cx="4104085" cy="1657350"/>
          </a:xfrm>
          <a:prstGeom prst="rect">
            <a:avLst/>
          </a:prstGeom>
          <a:noFill/>
          <a:ln/>
        </p:spPr>
        <p:txBody>
          <a:bodyPr wrap="square" lIns="0" tIns="0" rIns="0" bIns="0" rtlCol="0" anchor="t"/>
          <a:lstStyle/>
          <a:p>
            <a:pPr>
              <a:lnSpc>
                <a:spcPts val="3250"/>
              </a:lnSpc>
            </a:pPr>
            <a:r>
              <a:rPr lang="en-US" sz="2000" dirty="0">
                <a:solidFill>
                  <a:srgbClr val="00002E"/>
                </a:solidFill>
                <a:latin typeface="PT Sans" pitchFamily="34" charset="0"/>
                <a:ea typeface="PT Sans" pitchFamily="34" charset="-122"/>
                <a:cs typeface="PT Sans" pitchFamily="34" charset="-120"/>
              </a:rPr>
              <a:t>Implement measures to ensure the security and privacy of the chat application, protecting user data and preventing unauthorized access.</a:t>
            </a:r>
            <a:endParaRPr lang="en-US" sz="2000" dirty="0"/>
          </a:p>
        </p:txBody>
      </p:sp>
      <p:pic>
        <p:nvPicPr>
          <p:cNvPr id="2" name="Image 0" descr="preencoded.png">
            <a:extLst>
              <a:ext uri="{FF2B5EF4-FFF2-40B4-BE49-F238E27FC236}">
                <a16:creationId xmlns:a16="http://schemas.microsoft.com/office/drawing/2014/main" id="{D772C144-6FB1-F5D3-8426-BE05B7571CC6}"/>
              </a:ext>
            </a:extLst>
          </p:cNvPr>
          <p:cNvPicPr>
            <a:picLocks noChangeAspect="1"/>
          </p:cNvPicPr>
          <p:nvPr/>
        </p:nvPicPr>
        <p:blipFill>
          <a:blip r:embed="rId3"/>
          <a:stretch>
            <a:fillRect/>
          </a:stretch>
        </p:blipFill>
        <p:spPr>
          <a:xfrm>
            <a:off x="0" y="-1"/>
            <a:ext cx="6831472" cy="9410701"/>
          </a:xfrm>
          <a:prstGeom prst="rect">
            <a:avLst/>
          </a:prstGeom>
        </p:spPr>
      </p:pic>
      <p:pic>
        <p:nvPicPr>
          <p:cNvPr id="16" name="object 14">
            <a:extLst>
              <a:ext uri="{FF2B5EF4-FFF2-40B4-BE49-F238E27FC236}">
                <a16:creationId xmlns:a16="http://schemas.microsoft.com/office/drawing/2014/main" id="{785F6646-6353-44DC-9751-39CFB92DA5C5}"/>
              </a:ext>
            </a:extLst>
          </p:cNvPr>
          <p:cNvPicPr/>
          <p:nvPr/>
        </p:nvPicPr>
        <p:blipFill>
          <a:blip r:embed="rId4" cstate="print"/>
          <a:stretch>
            <a:fillRect/>
          </a:stretch>
        </p:blipFill>
        <p:spPr>
          <a:xfrm>
            <a:off x="0" y="7459753"/>
            <a:ext cx="4829624" cy="28194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32653D-9B0F-1962-E5B0-CFE2916EDE24}"/>
              </a:ext>
            </a:extLst>
          </p:cNvPr>
          <p:cNvSpPr txBox="1"/>
          <p:nvPr/>
        </p:nvSpPr>
        <p:spPr>
          <a:xfrm>
            <a:off x="609600" y="-3903425"/>
            <a:ext cx="17373600" cy="13449836"/>
          </a:xfrm>
          <a:prstGeom prst="rect">
            <a:avLst/>
          </a:prstGeom>
          <a:noFill/>
        </p:spPr>
        <p:txBody>
          <a:bodyPr wrap="square">
            <a:spAutoFit/>
          </a:bodyPr>
          <a:lstStyle/>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pPr algn="just"/>
            <a:endParaRPr lang="en-IN" dirty="0"/>
          </a:p>
          <a:p>
            <a:pPr algn="just"/>
            <a:r>
              <a:rPr lang="en-IN" sz="3200" dirty="0">
                <a:latin typeface="Source Sans Pro" panose="020B0503030403020204" pitchFamily="34" charset="0"/>
                <a:ea typeface="Source Sans Pro" panose="020B0503030403020204" pitchFamily="34" charset="0"/>
                <a:cs typeface="Times New Roman" panose="02020603050405020304" pitchFamily="18" charset="0"/>
              </a:rPr>
              <a:t> 1. </a:t>
            </a:r>
            <a:r>
              <a:rPr lang="en-IN" sz="3200" b="1" dirty="0">
                <a:latin typeface="Source Sans Pro" panose="020B0503030403020204" pitchFamily="34" charset="0"/>
                <a:ea typeface="Source Sans Pro" panose="020B0503030403020204" pitchFamily="34" charset="0"/>
                <a:cs typeface="Times New Roman" panose="02020603050405020304" pitchFamily="18" charset="0"/>
              </a:rPr>
              <a:t>User Management (Registration, Login, Password Reset)</a:t>
            </a:r>
            <a:endParaRPr lang="en-IN" sz="3200" dirty="0">
              <a:latin typeface="Source Sans Pro" panose="020B0503030403020204" pitchFamily="34" charset="0"/>
              <a:ea typeface="Source Sans Pro" panose="020B0503030403020204" pitchFamily="34" charset="0"/>
              <a:cs typeface="Times New Roman" panose="02020603050405020304" pitchFamily="18" charset="0"/>
            </a:endParaRPr>
          </a:p>
          <a:p>
            <a:pPr algn="just"/>
            <a:r>
              <a:rPr lang="en-IN" sz="3200" dirty="0">
                <a:latin typeface="Source Sans Pro" panose="020B0503030403020204" pitchFamily="34" charset="0"/>
                <a:ea typeface="Source Sans Pro" panose="020B0503030403020204" pitchFamily="34" charset="0"/>
                <a:cs typeface="Times New Roman" panose="02020603050405020304" pitchFamily="18" charset="0"/>
              </a:rPr>
              <a:t>   - Registration: A user can register by providing a username, password, and email. If the username already exists or any field is missing, an error message is displayed. Otherwise, the user's information is stored.</a:t>
            </a:r>
          </a:p>
          <a:p>
            <a:pPr algn="just"/>
            <a:r>
              <a:rPr lang="en-IN" sz="3200" dirty="0">
                <a:latin typeface="Source Sans Pro" panose="020B0503030403020204" pitchFamily="34" charset="0"/>
                <a:ea typeface="Source Sans Pro" panose="020B0503030403020204" pitchFamily="34" charset="0"/>
                <a:cs typeface="Times New Roman" panose="02020603050405020304" pitchFamily="18" charset="0"/>
              </a:rPr>
              <a:t>   - Login: When logging in, the entered username and password are checked against the stored data. If the credentials are correct, the chat window opens; otherwise, appropriate error messages are shown.</a:t>
            </a:r>
          </a:p>
          <a:p>
            <a:pPr algn="just"/>
            <a:r>
              <a:rPr lang="en-IN" sz="3200" dirty="0">
                <a:latin typeface="Source Sans Pro" panose="020B0503030403020204" pitchFamily="34" charset="0"/>
                <a:ea typeface="Source Sans Pro" panose="020B0503030403020204" pitchFamily="34" charset="0"/>
                <a:cs typeface="Times New Roman" panose="02020603050405020304" pitchFamily="18" charset="0"/>
              </a:rPr>
              <a:t>   - Password Reset: The user can request a password reset by entering their email, receiving a reset code, and then entering a new password.</a:t>
            </a:r>
          </a:p>
          <a:p>
            <a:pPr algn="just"/>
            <a:endParaRPr lang="en-IN" sz="3200" dirty="0">
              <a:latin typeface="Source Sans Pro" panose="020B0503030403020204" pitchFamily="34" charset="0"/>
              <a:ea typeface="Source Sans Pro" panose="020B0503030403020204" pitchFamily="34" charset="0"/>
              <a:cs typeface="Times New Roman" panose="02020603050405020304" pitchFamily="18" charset="0"/>
            </a:endParaRPr>
          </a:p>
          <a:p>
            <a:pPr algn="just"/>
            <a:r>
              <a:rPr lang="en-IN" sz="3200" dirty="0">
                <a:latin typeface="Source Sans Pro" panose="020B0503030403020204" pitchFamily="34" charset="0"/>
                <a:ea typeface="Source Sans Pro" panose="020B0503030403020204" pitchFamily="34" charset="0"/>
                <a:cs typeface="Times New Roman" panose="02020603050405020304" pitchFamily="18" charset="0"/>
              </a:rPr>
              <a:t> 2. </a:t>
            </a:r>
            <a:r>
              <a:rPr lang="en-IN" sz="3200" b="1" dirty="0">
                <a:latin typeface="Source Sans Pro" panose="020B0503030403020204" pitchFamily="34" charset="0"/>
                <a:ea typeface="Source Sans Pro" panose="020B0503030403020204" pitchFamily="34" charset="0"/>
                <a:cs typeface="Times New Roman" panose="02020603050405020304" pitchFamily="18" charset="0"/>
              </a:rPr>
              <a:t>Socket-Based Communication</a:t>
            </a:r>
          </a:p>
          <a:p>
            <a:pPr algn="just"/>
            <a:r>
              <a:rPr lang="en-IN" sz="3200" dirty="0">
                <a:latin typeface="Source Sans Pro" panose="020B0503030403020204" pitchFamily="34" charset="0"/>
                <a:ea typeface="Source Sans Pro" panose="020B0503030403020204" pitchFamily="34" charset="0"/>
                <a:cs typeface="Times New Roman" panose="02020603050405020304" pitchFamily="18" charset="0"/>
              </a:rPr>
              <a:t>   - Message Sending: Users can send messages through a text entry field. Messages are sent to the server and received back by other clients.</a:t>
            </a:r>
          </a:p>
          <a:p>
            <a:pPr algn="just"/>
            <a:r>
              <a:rPr lang="en-IN" sz="3200" dirty="0">
                <a:latin typeface="Source Sans Pro" panose="020B0503030403020204" pitchFamily="34" charset="0"/>
                <a:ea typeface="Source Sans Pro" panose="020B0503030403020204" pitchFamily="34" charset="0"/>
                <a:cs typeface="Times New Roman" panose="02020603050405020304" pitchFamily="18" charset="0"/>
              </a:rPr>
              <a:t>   - Private Messaging: Users can send private messages</a:t>
            </a:r>
          </a:p>
          <a:p>
            <a:pPr algn="just"/>
            <a:r>
              <a:rPr lang="en-IN" sz="3200" dirty="0">
                <a:latin typeface="Source Sans Pro" panose="020B0503030403020204" pitchFamily="34" charset="0"/>
                <a:ea typeface="Source Sans Pro" panose="020B0503030403020204" pitchFamily="34" charset="0"/>
                <a:cs typeface="Times New Roman" panose="02020603050405020304" pitchFamily="18" charset="0"/>
              </a:rPr>
              <a:t>   - Threading: Messages are received in a separate thread (`</a:t>
            </a:r>
            <a:r>
              <a:rPr lang="en-IN" sz="3200" dirty="0" err="1">
                <a:latin typeface="Source Sans Pro" panose="020B0503030403020204" pitchFamily="34" charset="0"/>
                <a:ea typeface="Source Sans Pro" panose="020B0503030403020204" pitchFamily="34" charset="0"/>
                <a:cs typeface="Times New Roman" panose="02020603050405020304" pitchFamily="18" charset="0"/>
              </a:rPr>
              <a:t>receive_messages</a:t>
            </a:r>
            <a:r>
              <a:rPr lang="en-IN" sz="3200" dirty="0">
                <a:latin typeface="Source Sans Pro" panose="020B0503030403020204" pitchFamily="34" charset="0"/>
                <a:ea typeface="Source Sans Pro" panose="020B0503030403020204" pitchFamily="34" charset="0"/>
                <a:cs typeface="Times New Roman" panose="02020603050405020304" pitchFamily="18" charset="0"/>
              </a:rPr>
              <a:t>`) to keep the GUI responsive while communicating with the server.</a:t>
            </a:r>
          </a:p>
          <a:p>
            <a:endParaRPr lang="en-IN" dirty="0"/>
          </a:p>
          <a:p>
            <a:endParaRPr lang="en-IN" dirty="0"/>
          </a:p>
          <a:p>
            <a:endParaRPr lang="en-IN" dirty="0"/>
          </a:p>
        </p:txBody>
      </p:sp>
    </p:spTree>
    <p:extLst>
      <p:ext uri="{BB962C8B-B14F-4D97-AF65-F5344CB8AC3E}">
        <p14:creationId xmlns:p14="http://schemas.microsoft.com/office/powerpoint/2010/main" val="30374570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F31110F-5F6A-D2A2-B150-CCBABEF410A4}"/>
              </a:ext>
            </a:extLst>
          </p:cNvPr>
          <p:cNvSpPr txBox="1"/>
          <p:nvPr/>
        </p:nvSpPr>
        <p:spPr>
          <a:xfrm>
            <a:off x="457200" y="419100"/>
            <a:ext cx="17602200" cy="8956298"/>
          </a:xfrm>
          <a:prstGeom prst="rect">
            <a:avLst/>
          </a:prstGeom>
          <a:noFill/>
        </p:spPr>
        <p:txBody>
          <a:bodyPr wrap="square" rtlCol="0">
            <a:spAutoFit/>
          </a:bodyPr>
          <a:lstStyle/>
          <a:p>
            <a:pPr algn="just"/>
            <a:r>
              <a:rPr lang="en-IN" sz="3200" b="1" dirty="0">
                <a:latin typeface="Source Sans Pro" panose="020B0503030403020204" pitchFamily="34" charset="0"/>
                <a:ea typeface="Source Sans Pro" panose="020B0503030403020204" pitchFamily="34" charset="0"/>
                <a:cs typeface="Times New Roman" panose="02020603050405020304" pitchFamily="18" charset="0"/>
              </a:rPr>
              <a:t>3. Graphical User Interface (</a:t>
            </a:r>
            <a:r>
              <a:rPr lang="en-IN" sz="3200" b="1" dirty="0" err="1">
                <a:latin typeface="Source Sans Pro" panose="020B0503030403020204" pitchFamily="34" charset="0"/>
                <a:ea typeface="Source Sans Pro" panose="020B0503030403020204" pitchFamily="34" charset="0"/>
                <a:cs typeface="Times New Roman" panose="02020603050405020304" pitchFamily="18" charset="0"/>
              </a:rPr>
              <a:t>Tkinter</a:t>
            </a:r>
            <a:r>
              <a:rPr lang="en-IN" sz="3200" b="1" dirty="0">
                <a:latin typeface="Source Sans Pro" panose="020B0503030403020204" pitchFamily="34" charset="0"/>
                <a:ea typeface="Source Sans Pro" panose="020B0503030403020204" pitchFamily="34" charset="0"/>
                <a:cs typeface="Times New Roman" panose="02020603050405020304" pitchFamily="18" charset="0"/>
              </a:rPr>
              <a:t>)</a:t>
            </a:r>
          </a:p>
          <a:p>
            <a:pPr algn="just"/>
            <a:r>
              <a:rPr lang="en-IN" sz="3200" dirty="0">
                <a:latin typeface="Source Sans Pro" panose="020B0503030403020204" pitchFamily="34" charset="0"/>
                <a:ea typeface="Source Sans Pro" panose="020B0503030403020204" pitchFamily="34" charset="0"/>
                <a:cs typeface="Times New Roman" panose="02020603050405020304" pitchFamily="18" charset="0"/>
              </a:rPr>
              <a:t>   - Login Window: The first window allows users to log in or register, with input fields for username, password, and email. There are buttons for logging in, registering, resetting the password, and changing the theme.</a:t>
            </a:r>
          </a:p>
          <a:p>
            <a:pPr algn="just"/>
            <a:r>
              <a:rPr lang="en-IN" sz="3200" dirty="0">
                <a:latin typeface="Source Sans Pro" panose="020B0503030403020204" pitchFamily="34" charset="0"/>
                <a:ea typeface="Source Sans Pro" panose="020B0503030403020204" pitchFamily="34" charset="0"/>
                <a:cs typeface="Times New Roman" panose="02020603050405020304" pitchFamily="18" charset="0"/>
              </a:rPr>
              <a:t>   -  Chat Window: After logging in, the user is taken to a chat window where they can send and receive messages. This window also includes:</a:t>
            </a:r>
          </a:p>
          <a:p>
            <a:pPr algn="just"/>
            <a:r>
              <a:rPr lang="en-IN" sz="3200" dirty="0">
                <a:latin typeface="Source Sans Pro" panose="020B0503030403020204" pitchFamily="34" charset="0"/>
                <a:ea typeface="Source Sans Pro" panose="020B0503030403020204" pitchFamily="34" charset="0"/>
                <a:cs typeface="Times New Roman" panose="02020603050405020304" pitchFamily="18" charset="0"/>
              </a:rPr>
              <a:t>     - A chat box (</a:t>
            </a:r>
            <a:r>
              <a:rPr lang="en-IN" sz="3200" dirty="0" err="1">
                <a:latin typeface="Source Sans Pro" panose="020B0503030403020204" pitchFamily="34" charset="0"/>
                <a:ea typeface="Source Sans Pro" panose="020B0503030403020204" pitchFamily="34" charset="0"/>
                <a:cs typeface="Times New Roman" panose="02020603050405020304" pitchFamily="18" charset="0"/>
              </a:rPr>
              <a:t>Tkinter</a:t>
            </a:r>
            <a:r>
              <a:rPr lang="en-IN" sz="3200" dirty="0">
                <a:latin typeface="Source Sans Pro" panose="020B0503030403020204" pitchFamily="34" charset="0"/>
                <a:ea typeface="Source Sans Pro" panose="020B0503030403020204" pitchFamily="34" charset="0"/>
                <a:cs typeface="Times New Roman" panose="02020603050405020304" pitchFamily="18" charset="0"/>
              </a:rPr>
              <a:t> Text widget) to display chat messages.</a:t>
            </a:r>
          </a:p>
          <a:p>
            <a:pPr algn="just"/>
            <a:r>
              <a:rPr lang="en-IN" sz="3200" dirty="0">
                <a:latin typeface="Source Sans Pro" panose="020B0503030403020204" pitchFamily="34" charset="0"/>
                <a:ea typeface="Source Sans Pro" panose="020B0503030403020204" pitchFamily="34" charset="0"/>
                <a:cs typeface="Times New Roman" panose="02020603050405020304" pitchFamily="18" charset="0"/>
              </a:rPr>
              <a:t>     - A scrollbar for navigation within the chat box.</a:t>
            </a:r>
          </a:p>
          <a:p>
            <a:pPr algn="just"/>
            <a:r>
              <a:rPr lang="en-IN" sz="3200" dirty="0">
                <a:latin typeface="Source Sans Pro" panose="020B0503030403020204" pitchFamily="34" charset="0"/>
                <a:ea typeface="Source Sans Pro" panose="020B0503030403020204" pitchFamily="34" charset="0"/>
                <a:cs typeface="Times New Roman" panose="02020603050405020304" pitchFamily="18" charset="0"/>
              </a:rPr>
              <a:t>     - A message entry field where users can type their messages.</a:t>
            </a:r>
          </a:p>
          <a:p>
            <a:pPr algn="just"/>
            <a:r>
              <a:rPr lang="en-IN" sz="3200" dirty="0">
                <a:latin typeface="Source Sans Pro" panose="020B0503030403020204" pitchFamily="34" charset="0"/>
                <a:ea typeface="Source Sans Pro" panose="020B0503030403020204" pitchFamily="34" charset="0"/>
                <a:cs typeface="Times New Roman" panose="02020603050405020304" pitchFamily="18" charset="0"/>
              </a:rPr>
              <a:t>     - A send button send messages.</a:t>
            </a:r>
          </a:p>
          <a:p>
            <a:pPr algn="just"/>
            <a:r>
              <a:rPr lang="en-IN" sz="3200" dirty="0">
                <a:latin typeface="Source Sans Pro" panose="020B0503030403020204" pitchFamily="34" charset="0"/>
                <a:ea typeface="Source Sans Pro" panose="020B0503030403020204" pitchFamily="34" charset="0"/>
                <a:cs typeface="Times New Roman" panose="02020603050405020304" pitchFamily="18" charset="0"/>
              </a:rPr>
              <a:t>     - An emoji picker where users can select emojis and insert them into the message field.</a:t>
            </a:r>
          </a:p>
          <a:p>
            <a:pPr algn="just"/>
            <a:endParaRPr lang="en-IN" sz="3200" dirty="0">
              <a:latin typeface="Source Sans Pro" panose="020B0503030403020204" pitchFamily="34" charset="0"/>
              <a:ea typeface="Source Sans Pro" panose="020B0503030403020204" pitchFamily="34" charset="0"/>
              <a:cs typeface="Times New Roman" panose="02020603050405020304" pitchFamily="18" charset="0"/>
            </a:endParaRPr>
          </a:p>
          <a:p>
            <a:pPr algn="just"/>
            <a:r>
              <a:rPr lang="en-IN" sz="3200" b="1" dirty="0">
                <a:latin typeface="Source Sans Pro" panose="020B0503030403020204" pitchFamily="34" charset="0"/>
                <a:ea typeface="Source Sans Pro" panose="020B0503030403020204" pitchFamily="34" charset="0"/>
                <a:cs typeface="Times New Roman" panose="02020603050405020304" pitchFamily="18" charset="0"/>
              </a:rPr>
              <a:t>4. Theming Options</a:t>
            </a:r>
          </a:p>
          <a:p>
            <a:pPr algn="just"/>
            <a:r>
              <a:rPr lang="en-IN" sz="3200" dirty="0">
                <a:latin typeface="Source Sans Pro" panose="020B0503030403020204" pitchFamily="34" charset="0"/>
                <a:ea typeface="Source Sans Pro" panose="020B0503030403020204" pitchFamily="34" charset="0"/>
                <a:cs typeface="Times New Roman" panose="02020603050405020304" pitchFamily="18" charset="0"/>
              </a:rPr>
              <a:t>   - The application supports multiple themes (light, dark, and blue). </a:t>
            </a:r>
          </a:p>
          <a:p>
            <a:pPr algn="just"/>
            <a:endParaRPr lang="en-IN" sz="3200" dirty="0">
              <a:latin typeface="Source Sans Pro" panose="020B0503030403020204" pitchFamily="34" charset="0"/>
              <a:ea typeface="Source Sans Pro" panose="020B0503030403020204" pitchFamily="34" charset="0"/>
              <a:cs typeface="Times New Roman" panose="02020603050405020304" pitchFamily="18" charset="0"/>
            </a:endParaRPr>
          </a:p>
          <a:p>
            <a:pPr algn="just"/>
            <a:r>
              <a:rPr lang="en-IN" sz="3200" b="1" dirty="0">
                <a:latin typeface="Source Sans Pro" panose="020B0503030403020204" pitchFamily="34" charset="0"/>
                <a:ea typeface="Source Sans Pro" panose="020B0503030403020204" pitchFamily="34" charset="0"/>
                <a:cs typeface="Times New Roman" panose="02020603050405020304" pitchFamily="18" charset="0"/>
              </a:rPr>
              <a:t> 5. Emoji Support</a:t>
            </a:r>
          </a:p>
          <a:p>
            <a:pPr algn="just"/>
            <a:r>
              <a:rPr lang="en-IN" sz="3200" dirty="0">
                <a:latin typeface="Source Sans Pro" panose="020B0503030403020204" pitchFamily="34" charset="0"/>
                <a:ea typeface="Source Sans Pro" panose="020B0503030403020204" pitchFamily="34" charset="0"/>
                <a:cs typeface="Times New Roman" panose="02020603050405020304" pitchFamily="18" charset="0"/>
              </a:rPr>
              <a:t>   - The application features an emoji picker, allowing users to insert emojis into their chat messages. The emoji picker opens a new window with buttons representing different emojis.</a:t>
            </a:r>
            <a:endParaRPr lang="en-IN" dirty="0"/>
          </a:p>
        </p:txBody>
      </p:sp>
    </p:spTree>
    <p:extLst>
      <p:ext uri="{BB962C8B-B14F-4D97-AF65-F5344CB8AC3E}">
        <p14:creationId xmlns:p14="http://schemas.microsoft.com/office/powerpoint/2010/main" val="6200462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1C8BD72-790D-FB72-1E51-80F8B520FF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64064"/>
            <a:ext cx="18288000" cy="8944707"/>
          </a:xfrm>
          <a:prstGeom prst="rect">
            <a:avLst/>
          </a:prstGeom>
        </p:spPr>
      </p:pic>
      <p:sp>
        <p:nvSpPr>
          <p:cNvPr id="2" name="TextBox 1">
            <a:extLst>
              <a:ext uri="{FF2B5EF4-FFF2-40B4-BE49-F238E27FC236}">
                <a16:creationId xmlns:a16="http://schemas.microsoft.com/office/drawing/2014/main" id="{A945A047-8281-59DB-DDD2-E73D02C79C03}"/>
              </a:ext>
            </a:extLst>
          </p:cNvPr>
          <p:cNvSpPr txBox="1"/>
          <p:nvPr/>
        </p:nvSpPr>
        <p:spPr>
          <a:xfrm>
            <a:off x="6324600" y="419100"/>
            <a:ext cx="8077200" cy="646331"/>
          </a:xfrm>
          <a:prstGeom prst="rect">
            <a:avLst/>
          </a:prstGeom>
          <a:noFill/>
        </p:spPr>
        <p:txBody>
          <a:bodyPr wrap="square" rtlCol="0">
            <a:spAutoFit/>
          </a:bodyPr>
          <a:lstStyle/>
          <a:p>
            <a:pPr algn="ctr"/>
            <a:r>
              <a:rPr lang="en-IN" sz="3600" b="1" dirty="0">
                <a:latin typeface="Source Sans Pro" panose="020B0503030403020204" pitchFamily="34" charset="0"/>
                <a:ea typeface="Source Sans Pro" panose="020B0503030403020204" pitchFamily="34" charset="0"/>
              </a:rPr>
              <a:t>HOW THE MESSAGE IS RECEIVED</a:t>
            </a:r>
          </a:p>
        </p:txBody>
      </p:sp>
      <p:pic>
        <p:nvPicPr>
          <p:cNvPr id="4" name="object 14">
            <a:extLst>
              <a:ext uri="{FF2B5EF4-FFF2-40B4-BE49-F238E27FC236}">
                <a16:creationId xmlns:a16="http://schemas.microsoft.com/office/drawing/2014/main" id="{03BF02B1-C92C-417C-B45B-1E2820349965}"/>
              </a:ext>
            </a:extLst>
          </p:cNvPr>
          <p:cNvPicPr/>
          <p:nvPr/>
        </p:nvPicPr>
        <p:blipFill>
          <a:blip r:embed="rId3" cstate="print"/>
          <a:stretch>
            <a:fillRect/>
          </a:stretch>
        </p:blipFill>
        <p:spPr>
          <a:xfrm>
            <a:off x="0" y="7505700"/>
            <a:ext cx="4829624" cy="2819400"/>
          </a:xfrm>
          <a:prstGeom prst="rect">
            <a:avLst/>
          </a:prstGeom>
        </p:spPr>
      </p:pic>
      <p:sp>
        <p:nvSpPr>
          <p:cNvPr id="5" name="TextBox 4">
            <a:extLst>
              <a:ext uri="{FF2B5EF4-FFF2-40B4-BE49-F238E27FC236}">
                <a16:creationId xmlns:a16="http://schemas.microsoft.com/office/drawing/2014/main" id="{33FAB19E-B708-4779-BDDD-9C2CB2868940}"/>
              </a:ext>
            </a:extLst>
          </p:cNvPr>
          <p:cNvSpPr txBox="1"/>
          <p:nvPr/>
        </p:nvSpPr>
        <p:spPr>
          <a:xfrm>
            <a:off x="1219200" y="296290"/>
            <a:ext cx="3429000" cy="918457"/>
          </a:xfrm>
          <a:prstGeom prst="rect">
            <a:avLst/>
          </a:prstGeom>
          <a:noFill/>
        </p:spPr>
        <p:txBody>
          <a:bodyPr wrap="square" rtlCol="0">
            <a:spAutoFit/>
          </a:bodyPr>
          <a:lstStyle/>
          <a:p>
            <a:pPr>
              <a:lnSpc>
                <a:spcPts val="6875"/>
              </a:lnSpc>
            </a:pPr>
            <a:r>
              <a:rPr lang="en-US" sz="4800" b="1" dirty="0">
                <a:solidFill>
                  <a:srgbClr val="38512F"/>
                </a:solidFill>
                <a:latin typeface="Lora" pitchFamily="34" charset="0"/>
                <a:ea typeface="Lora" pitchFamily="34" charset="-122"/>
                <a:cs typeface="Lora" pitchFamily="34" charset="-120"/>
              </a:rPr>
              <a:t>MODELING</a:t>
            </a:r>
            <a:endParaRPr lang="en-US" sz="4800" b="1" dirty="0"/>
          </a:p>
        </p:txBody>
      </p:sp>
    </p:spTree>
    <p:extLst>
      <p:ext uri="{BB962C8B-B14F-4D97-AF65-F5344CB8AC3E}">
        <p14:creationId xmlns:p14="http://schemas.microsoft.com/office/powerpoint/2010/main" val="29826868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5135E02-E98B-7D88-43E7-31E565CAC395}"/>
              </a:ext>
            </a:extLst>
          </p:cNvPr>
          <p:cNvSpPr txBox="1"/>
          <p:nvPr/>
        </p:nvSpPr>
        <p:spPr>
          <a:xfrm>
            <a:off x="838200" y="495300"/>
            <a:ext cx="10207920" cy="1908215"/>
          </a:xfrm>
          <a:prstGeom prst="rect">
            <a:avLst/>
          </a:prstGeom>
          <a:noFill/>
        </p:spPr>
        <p:txBody>
          <a:bodyPr wrap="square" rtlCol="0">
            <a:spAutoFit/>
          </a:bodyPr>
          <a:lstStyle/>
          <a:p>
            <a:pPr algn="ctr"/>
            <a:endParaRPr lang="en-IN" sz="3200" dirty="0">
              <a:latin typeface="Times New Roman" panose="02020603050405020304" pitchFamily="18" charset="0"/>
              <a:cs typeface="Times New Roman" panose="02020603050405020304" pitchFamily="18" charset="0"/>
            </a:endParaRPr>
          </a:p>
          <a:p>
            <a:pPr algn="ctr"/>
            <a:r>
              <a:rPr lang="en-IN" sz="3600" b="1" dirty="0">
                <a:latin typeface="Source Sans Pro" panose="020B0503030403020204" pitchFamily="34" charset="0"/>
                <a:ea typeface="Source Sans Pro" panose="020B0503030403020204" pitchFamily="34" charset="0"/>
                <a:cs typeface="Times New Roman" panose="02020603050405020304" pitchFamily="18" charset="0"/>
              </a:rPr>
              <a:t>CHAT APP FLOW</a:t>
            </a:r>
          </a:p>
          <a:p>
            <a:endParaRPr lang="en-IN" sz="3200" dirty="0">
              <a:latin typeface="Times New Roman" panose="02020603050405020304" pitchFamily="18" charset="0"/>
              <a:cs typeface="Times New Roman" panose="02020603050405020304" pitchFamily="18" charset="0"/>
            </a:endParaRPr>
          </a:p>
          <a:p>
            <a:pPr algn="ctr"/>
            <a:endParaRPr lang="en-IN" dirty="0"/>
          </a:p>
        </p:txBody>
      </p:sp>
      <p:cxnSp>
        <p:nvCxnSpPr>
          <p:cNvPr id="8" name="Straight Arrow Connector 7">
            <a:extLst>
              <a:ext uri="{FF2B5EF4-FFF2-40B4-BE49-F238E27FC236}">
                <a16:creationId xmlns:a16="http://schemas.microsoft.com/office/drawing/2014/main" id="{1A0A8832-170A-1694-61F4-56804DDB80D6}"/>
              </a:ext>
            </a:extLst>
          </p:cNvPr>
          <p:cNvCxnSpPr>
            <a:cxnSpLocks/>
          </p:cNvCxnSpPr>
          <p:nvPr/>
        </p:nvCxnSpPr>
        <p:spPr>
          <a:xfrm flipV="1">
            <a:off x="5362746" y="4381500"/>
            <a:ext cx="1342854" cy="4341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094D89AE-2D98-D720-AB60-8F9BD1E5C747}"/>
              </a:ext>
            </a:extLst>
          </p:cNvPr>
          <p:cNvPicPr>
            <a:picLocks noChangeAspect="1"/>
          </p:cNvPicPr>
          <p:nvPr/>
        </p:nvPicPr>
        <p:blipFill>
          <a:blip r:embed="rId2"/>
          <a:stretch>
            <a:fillRect/>
          </a:stretch>
        </p:blipFill>
        <p:spPr>
          <a:xfrm>
            <a:off x="6705600" y="2629428"/>
            <a:ext cx="4340520" cy="2110502"/>
          </a:xfrm>
          <a:prstGeom prst="rect">
            <a:avLst/>
          </a:prstGeom>
        </p:spPr>
      </p:pic>
      <p:pic>
        <p:nvPicPr>
          <p:cNvPr id="13" name="Picture 12">
            <a:extLst>
              <a:ext uri="{FF2B5EF4-FFF2-40B4-BE49-F238E27FC236}">
                <a16:creationId xmlns:a16="http://schemas.microsoft.com/office/drawing/2014/main" id="{D296A749-2186-88CB-EB5A-2A082F809935}"/>
              </a:ext>
            </a:extLst>
          </p:cNvPr>
          <p:cNvPicPr>
            <a:picLocks noChangeAspect="1"/>
          </p:cNvPicPr>
          <p:nvPr/>
        </p:nvPicPr>
        <p:blipFill>
          <a:blip r:embed="rId3"/>
          <a:stretch>
            <a:fillRect/>
          </a:stretch>
        </p:blipFill>
        <p:spPr>
          <a:xfrm>
            <a:off x="7258392" y="5547070"/>
            <a:ext cx="3485808" cy="2273353"/>
          </a:xfrm>
          <a:prstGeom prst="rect">
            <a:avLst/>
          </a:prstGeom>
        </p:spPr>
      </p:pic>
      <p:cxnSp>
        <p:nvCxnSpPr>
          <p:cNvPr id="15" name="Straight Arrow Connector 14">
            <a:extLst>
              <a:ext uri="{FF2B5EF4-FFF2-40B4-BE49-F238E27FC236}">
                <a16:creationId xmlns:a16="http://schemas.microsoft.com/office/drawing/2014/main" id="{DF40FE1E-E8D5-A014-0BA8-C59EE14970EC}"/>
              </a:ext>
            </a:extLst>
          </p:cNvPr>
          <p:cNvCxnSpPr>
            <a:cxnSpLocks/>
          </p:cNvCxnSpPr>
          <p:nvPr/>
        </p:nvCxnSpPr>
        <p:spPr>
          <a:xfrm>
            <a:off x="5362746" y="4815602"/>
            <a:ext cx="1876254" cy="14708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3C98183C-EDE5-D156-BC8A-D1F859399941}"/>
              </a:ext>
            </a:extLst>
          </p:cNvPr>
          <p:cNvCxnSpPr>
            <a:cxnSpLocks/>
          </p:cNvCxnSpPr>
          <p:nvPr/>
        </p:nvCxnSpPr>
        <p:spPr>
          <a:xfrm>
            <a:off x="10716904" y="6214604"/>
            <a:ext cx="1545379" cy="19006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8948D16E-C9BC-F1F3-BBEF-E9EB98B7791A}"/>
              </a:ext>
            </a:extLst>
          </p:cNvPr>
          <p:cNvCxnSpPr>
            <a:cxnSpLocks/>
          </p:cNvCxnSpPr>
          <p:nvPr/>
        </p:nvCxnSpPr>
        <p:spPr>
          <a:xfrm flipV="1">
            <a:off x="10691209" y="3756729"/>
            <a:ext cx="1539172" cy="25002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37" name="Picture 36">
            <a:extLst>
              <a:ext uri="{FF2B5EF4-FFF2-40B4-BE49-F238E27FC236}">
                <a16:creationId xmlns:a16="http://schemas.microsoft.com/office/drawing/2014/main" id="{7A78EDCD-BD80-2D93-1E4E-3F3C07E12EF6}"/>
              </a:ext>
            </a:extLst>
          </p:cNvPr>
          <p:cNvPicPr>
            <a:picLocks noChangeAspect="1"/>
          </p:cNvPicPr>
          <p:nvPr/>
        </p:nvPicPr>
        <p:blipFill>
          <a:blip r:embed="rId4"/>
          <a:stretch>
            <a:fillRect/>
          </a:stretch>
        </p:blipFill>
        <p:spPr>
          <a:xfrm>
            <a:off x="12280717" y="1188339"/>
            <a:ext cx="4435224" cy="3292125"/>
          </a:xfrm>
          <a:prstGeom prst="rect">
            <a:avLst/>
          </a:prstGeom>
        </p:spPr>
      </p:pic>
      <p:pic>
        <p:nvPicPr>
          <p:cNvPr id="39" name="Picture 38">
            <a:extLst>
              <a:ext uri="{FF2B5EF4-FFF2-40B4-BE49-F238E27FC236}">
                <a16:creationId xmlns:a16="http://schemas.microsoft.com/office/drawing/2014/main" id="{A986CF68-E0EF-743E-9F14-331882ADDE62}"/>
              </a:ext>
            </a:extLst>
          </p:cNvPr>
          <p:cNvPicPr>
            <a:picLocks noChangeAspect="1"/>
          </p:cNvPicPr>
          <p:nvPr/>
        </p:nvPicPr>
        <p:blipFill>
          <a:blip r:embed="rId5"/>
          <a:stretch>
            <a:fillRect/>
          </a:stretch>
        </p:blipFill>
        <p:spPr>
          <a:xfrm>
            <a:off x="12311302" y="5547070"/>
            <a:ext cx="4404640" cy="3709881"/>
          </a:xfrm>
          <a:prstGeom prst="rect">
            <a:avLst/>
          </a:prstGeom>
        </p:spPr>
      </p:pic>
      <p:pic>
        <p:nvPicPr>
          <p:cNvPr id="4" name="Picture 3">
            <a:extLst>
              <a:ext uri="{FF2B5EF4-FFF2-40B4-BE49-F238E27FC236}">
                <a16:creationId xmlns:a16="http://schemas.microsoft.com/office/drawing/2014/main" id="{E39D6241-743E-48B3-1A8F-B3596C3BF13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72058" y="2286000"/>
            <a:ext cx="3829050" cy="5715000"/>
          </a:xfrm>
          <a:prstGeom prst="rect">
            <a:avLst/>
          </a:prstGeom>
        </p:spPr>
      </p:pic>
      <p:pic>
        <p:nvPicPr>
          <p:cNvPr id="12" name="object 14">
            <a:extLst>
              <a:ext uri="{FF2B5EF4-FFF2-40B4-BE49-F238E27FC236}">
                <a16:creationId xmlns:a16="http://schemas.microsoft.com/office/drawing/2014/main" id="{5E784DD8-778A-4A84-8CCF-455BA1883A32}"/>
              </a:ext>
            </a:extLst>
          </p:cNvPr>
          <p:cNvPicPr/>
          <p:nvPr/>
        </p:nvPicPr>
        <p:blipFill>
          <a:blip r:embed="rId7" cstate="print"/>
          <a:stretch>
            <a:fillRect/>
          </a:stretch>
        </p:blipFill>
        <p:spPr>
          <a:xfrm>
            <a:off x="0" y="7429500"/>
            <a:ext cx="4829624" cy="2819400"/>
          </a:xfrm>
          <a:prstGeom prst="rect">
            <a:avLst/>
          </a:prstGeom>
        </p:spPr>
      </p:pic>
    </p:spTree>
    <p:extLst>
      <p:ext uri="{BB962C8B-B14F-4D97-AF65-F5344CB8AC3E}">
        <p14:creationId xmlns:p14="http://schemas.microsoft.com/office/powerpoint/2010/main" val="23959909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F380395-9C8F-3151-D879-2F1A14689A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732" y="2476500"/>
            <a:ext cx="3762636" cy="5340803"/>
          </a:xfrm>
          <a:prstGeom prst="rect">
            <a:avLst/>
          </a:prstGeom>
        </p:spPr>
      </p:pic>
      <p:pic>
        <p:nvPicPr>
          <p:cNvPr id="4" name="Picture 3">
            <a:extLst>
              <a:ext uri="{FF2B5EF4-FFF2-40B4-BE49-F238E27FC236}">
                <a16:creationId xmlns:a16="http://schemas.microsoft.com/office/drawing/2014/main" id="{CFB8517B-B18E-01EA-156E-EC00ECA89B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18060" y="2476500"/>
            <a:ext cx="3762636" cy="5340803"/>
          </a:xfrm>
          <a:prstGeom prst="rect">
            <a:avLst/>
          </a:prstGeom>
        </p:spPr>
      </p:pic>
      <p:pic>
        <p:nvPicPr>
          <p:cNvPr id="6" name="Picture 5">
            <a:extLst>
              <a:ext uri="{FF2B5EF4-FFF2-40B4-BE49-F238E27FC236}">
                <a16:creationId xmlns:a16="http://schemas.microsoft.com/office/drawing/2014/main" id="{C326131C-1AE7-0E6B-3926-CFA7BC884F7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84388" y="2473098"/>
            <a:ext cx="3952875" cy="5340803"/>
          </a:xfrm>
          <a:prstGeom prst="rect">
            <a:avLst/>
          </a:prstGeom>
        </p:spPr>
      </p:pic>
      <p:pic>
        <p:nvPicPr>
          <p:cNvPr id="8" name="Picture 7">
            <a:extLst>
              <a:ext uri="{FF2B5EF4-FFF2-40B4-BE49-F238E27FC236}">
                <a16:creationId xmlns:a16="http://schemas.microsoft.com/office/drawing/2014/main" id="{DE2FA27D-661C-E258-E0D8-7C2C8DD989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87400" y="2393155"/>
            <a:ext cx="3848100" cy="5500687"/>
          </a:xfrm>
          <a:prstGeom prst="rect">
            <a:avLst/>
          </a:prstGeom>
        </p:spPr>
      </p:pic>
      <p:sp>
        <p:nvSpPr>
          <p:cNvPr id="10" name="TextBox 9">
            <a:extLst>
              <a:ext uri="{FF2B5EF4-FFF2-40B4-BE49-F238E27FC236}">
                <a16:creationId xmlns:a16="http://schemas.microsoft.com/office/drawing/2014/main" id="{1831989F-E286-91E6-9185-ADB07E248ABD}"/>
              </a:ext>
            </a:extLst>
          </p:cNvPr>
          <p:cNvSpPr txBox="1"/>
          <p:nvPr/>
        </p:nvSpPr>
        <p:spPr>
          <a:xfrm>
            <a:off x="2590800" y="723900"/>
            <a:ext cx="11430000" cy="1200329"/>
          </a:xfrm>
          <a:prstGeom prst="rect">
            <a:avLst/>
          </a:prstGeom>
          <a:noFill/>
        </p:spPr>
        <p:txBody>
          <a:bodyPr wrap="square" rtlCol="0">
            <a:spAutoFit/>
          </a:bodyPr>
          <a:lstStyle/>
          <a:p>
            <a:pPr algn="ctr"/>
            <a:r>
              <a:rPr lang="en-IN" sz="3600" b="1" dirty="0">
                <a:latin typeface="Source Sans Pro" panose="020B0503030403020204" pitchFamily="34" charset="0"/>
                <a:ea typeface="Source Sans Pro" panose="020B0503030403020204" pitchFamily="34" charset="0"/>
              </a:rPr>
              <a:t>THEME PARK</a:t>
            </a:r>
          </a:p>
          <a:p>
            <a:pPr algn="ctr"/>
            <a:r>
              <a:rPr lang="en-IN" sz="3600" b="1" dirty="0">
                <a:latin typeface="Source Sans Pro" panose="020B0503030403020204" pitchFamily="34" charset="0"/>
                <a:ea typeface="Source Sans Pro" panose="020B0503030403020204" pitchFamily="34" charset="0"/>
              </a:rPr>
              <a:t>MAKE YOUR OWN THEME</a:t>
            </a:r>
          </a:p>
        </p:txBody>
      </p:sp>
      <p:pic>
        <p:nvPicPr>
          <p:cNvPr id="7" name="object 14">
            <a:extLst>
              <a:ext uri="{FF2B5EF4-FFF2-40B4-BE49-F238E27FC236}">
                <a16:creationId xmlns:a16="http://schemas.microsoft.com/office/drawing/2014/main" id="{141C77B2-3CD0-4E13-819E-4F122E7B44B1}"/>
              </a:ext>
            </a:extLst>
          </p:cNvPr>
          <p:cNvPicPr/>
          <p:nvPr/>
        </p:nvPicPr>
        <p:blipFill>
          <a:blip r:embed="rId6" cstate="print"/>
          <a:stretch>
            <a:fillRect/>
          </a:stretch>
        </p:blipFill>
        <p:spPr>
          <a:xfrm>
            <a:off x="0" y="7459753"/>
            <a:ext cx="4829624" cy="2819400"/>
          </a:xfrm>
          <a:prstGeom prst="rect">
            <a:avLst/>
          </a:prstGeom>
        </p:spPr>
      </p:pic>
    </p:spTree>
    <p:extLst>
      <p:ext uri="{BB962C8B-B14F-4D97-AF65-F5344CB8AC3E}">
        <p14:creationId xmlns:p14="http://schemas.microsoft.com/office/powerpoint/2010/main" val="29175856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962B3F0-5639-D234-497B-AF18C67E24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7600" y="1824718"/>
            <a:ext cx="3800475" cy="5686425"/>
          </a:xfrm>
          <a:prstGeom prst="rect">
            <a:avLst/>
          </a:prstGeom>
        </p:spPr>
      </p:pic>
      <p:pic>
        <p:nvPicPr>
          <p:cNvPr id="7" name="Picture 6">
            <a:extLst>
              <a:ext uri="{FF2B5EF4-FFF2-40B4-BE49-F238E27FC236}">
                <a16:creationId xmlns:a16="http://schemas.microsoft.com/office/drawing/2014/main" id="{73679647-4FE3-EDC7-8890-8A8F3892E8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53600" y="1790700"/>
            <a:ext cx="3810000" cy="5715000"/>
          </a:xfrm>
          <a:prstGeom prst="rect">
            <a:avLst/>
          </a:prstGeom>
        </p:spPr>
      </p:pic>
      <p:sp>
        <p:nvSpPr>
          <p:cNvPr id="8" name="TextBox 7">
            <a:extLst>
              <a:ext uri="{FF2B5EF4-FFF2-40B4-BE49-F238E27FC236}">
                <a16:creationId xmlns:a16="http://schemas.microsoft.com/office/drawing/2014/main" id="{4C48E0B2-CC92-20FB-E742-FE6AEE420D0C}"/>
              </a:ext>
            </a:extLst>
          </p:cNvPr>
          <p:cNvSpPr txBox="1"/>
          <p:nvPr/>
        </p:nvSpPr>
        <p:spPr>
          <a:xfrm>
            <a:off x="2209800" y="495300"/>
            <a:ext cx="11582400" cy="646331"/>
          </a:xfrm>
          <a:prstGeom prst="rect">
            <a:avLst/>
          </a:prstGeom>
          <a:noFill/>
        </p:spPr>
        <p:txBody>
          <a:bodyPr wrap="square" rtlCol="0">
            <a:spAutoFit/>
          </a:bodyPr>
          <a:lstStyle/>
          <a:p>
            <a:pPr algn="ctr"/>
            <a:r>
              <a:rPr lang="en-IN" sz="3600" b="1" dirty="0">
                <a:latin typeface="Source Sans Pro" panose="020B0503030403020204" pitchFamily="34" charset="0"/>
                <a:ea typeface="Source Sans Pro" panose="020B0503030403020204" pitchFamily="34" charset="0"/>
              </a:rPr>
              <a:t>TOGGLE_PASSWORD_VISIBILITY </a:t>
            </a:r>
          </a:p>
        </p:txBody>
      </p:sp>
      <p:pic>
        <p:nvPicPr>
          <p:cNvPr id="5" name="object 14">
            <a:extLst>
              <a:ext uri="{FF2B5EF4-FFF2-40B4-BE49-F238E27FC236}">
                <a16:creationId xmlns:a16="http://schemas.microsoft.com/office/drawing/2014/main" id="{76B56901-8642-4DD4-9D44-5479DDF7BAB6}"/>
              </a:ext>
            </a:extLst>
          </p:cNvPr>
          <p:cNvPicPr/>
          <p:nvPr/>
        </p:nvPicPr>
        <p:blipFill>
          <a:blip r:embed="rId4" cstate="print"/>
          <a:stretch>
            <a:fillRect/>
          </a:stretch>
        </p:blipFill>
        <p:spPr>
          <a:xfrm>
            <a:off x="0" y="7459753"/>
            <a:ext cx="4829624" cy="2819400"/>
          </a:xfrm>
          <a:prstGeom prst="rect">
            <a:avLst/>
          </a:prstGeom>
        </p:spPr>
      </p:pic>
      <p:pic>
        <p:nvPicPr>
          <p:cNvPr id="6" name="object 14">
            <a:extLst>
              <a:ext uri="{FF2B5EF4-FFF2-40B4-BE49-F238E27FC236}">
                <a16:creationId xmlns:a16="http://schemas.microsoft.com/office/drawing/2014/main" id="{8900D7F4-AD02-4B48-8CD1-62F11B1326F5}"/>
              </a:ext>
            </a:extLst>
          </p:cNvPr>
          <p:cNvPicPr/>
          <p:nvPr/>
        </p:nvPicPr>
        <p:blipFill>
          <a:blip r:embed="rId4" cstate="print"/>
          <a:stretch>
            <a:fillRect/>
          </a:stretch>
        </p:blipFill>
        <p:spPr>
          <a:xfrm>
            <a:off x="13458376" y="-38100"/>
            <a:ext cx="4829624" cy="2819400"/>
          </a:xfrm>
          <a:prstGeom prst="rect">
            <a:avLst/>
          </a:prstGeom>
        </p:spPr>
      </p:pic>
    </p:spTree>
    <p:extLst>
      <p:ext uri="{BB962C8B-B14F-4D97-AF65-F5344CB8AC3E}">
        <p14:creationId xmlns:p14="http://schemas.microsoft.com/office/powerpoint/2010/main" val="29771840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a:spLocks noGrp="1"/>
          </p:cNvSpPr>
          <p:nvPr>
            <p:ph type="title"/>
          </p:nvPr>
        </p:nvSpPr>
        <p:spPr>
          <a:xfrm>
            <a:off x="1752600" y="1198176"/>
            <a:ext cx="6324599" cy="1547860"/>
          </a:xfrm>
          <a:prstGeom prst="rect">
            <a:avLst/>
          </a:prstGeom>
        </p:spPr>
        <p:txBody>
          <a:bodyPr vert="horz" wrap="square" lIns="0" tIns="16510" rIns="0" bIns="0" rtlCol="0">
            <a:spAutoFit/>
          </a:bodyPr>
          <a:lstStyle/>
          <a:p>
            <a:pPr marL="12700">
              <a:lnSpc>
                <a:spcPct val="100000"/>
              </a:lnSpc>
              <a:spcBef>
                <a:spcPts val="130"/>
              </a:spcBef>
            </a:pPr>
            <a:r>
              <a:rPr sz="9950" b="1" spc="505" dirty="0">
                <a:latin typeface="Times New Roman" panose="02020603050405020304" pitchFamily="18" charset="0"/>
                <a:cs typeface="Times New Roman" panose="02020603050405020304" pitchFamily="18" charset="0"/>
              </a:rPr>
              <a:t>C</a:t>
            </a:r>
            <a:r>
              <a:rPr sz="9950" b="1" spc="-175" dirty="0">
                <a:latin typeface="Times New Roman" panose="02020603050405020304" pitchFamily="18" charset="0"/>
                <a:cs typeface="Times New Roman" panose="02020603050405020304" pitchFamily="18" charset="0"/>
              </a:rPr>
              <a:t>O</a:t>
            </a:r>
            <a:r>
              <a:rPr sz="9950" b="1" spc="-70" dirty="0">
                <a:latin typeface="Times New Roman" panose="02020603050405020304" pitchFamily="18" charset="0"/>
                <a:cs typeface="Times New Roman" panose="02020603050405020304" pitchFamily="18" charset="0"/>
              </a:rPr>
              <a:t>N</a:t>
            </a:r>
            <a:r>
              <a:rPr sz="9950" b="1" spc="-675" dirty="0">
                <a:latin typeface="Times New Roman" panose="02020603050405020304" pitchFamily="18" charset="0"/>
                <a:cs typeface="Times New Roman" panose="02020603050405020304" pitchFamily="18" charset="0"/>
              </a:rPr>
              <a:t>T</a:t>
            </a:r>
            <a:r>
              <a:rPr sz="9950" b="1" spc="-225" dirty="0">
                <a:latin typeface="Times New Roman" panose="02020603050405020304" pitchFamily="18" charset="0"/>
                <a:cs typeface="Times New Roman" panose="02020603050405020304" pitchFamily="18" charset="0"/>
              </a:rPr>
              <a:t>E</a:t>
            </a:r>
            <a:r>
              <a:rPr sz="9950" b="1" spc="-70" dirty="0">
                <a:latin typeface="Times New Roman" panose="02020603050405020304" pitchFamily="18" charset="0"/>
                <a:cs typeface="Times New Roman" panose="02020603050405020304" pitchFamily="18" charset="0"/>
              </a:rPr>
              <a:t>N</a:t>
            </a:r>
            <a:r>
              <a:rPr sz="9950" b="1" spc="-1650" dirty="0">
                <a:latin typeface="Times New Roman" panose="02020603050405020304" pitchFamily="18" charset="0"/>
                <a:cs typeface="Times New Roman" panose="02020603050405020304" pitchFamily="18" charset="0"/>
              </a:rPr>
              <a:t>T</a:t>
            </a:r>
            <a:endParaRPr sz="9950" b="1" dirty="0">
              <a:latin typeface="Times New Roman" panose="02020603050405020304" pitchFamily="18" charset="0"/>
              <a:cs typeface="Times New Roman" panose="02020603050405020304" pitchFamily="18" charset="0"/>
            </a:endParaRPr>
          </a:p>
        </p:txBody>
      </p:sp>
      <p:sp>
        <p:nvSpPr>
          <p:cNvPr id="6" name="object 6"/>
          <p:cNvSpPr txBox="1"/>
          <p:nvPr/>
        </p:nvSpPr>
        <p:spPr>
          <a:xfrm>
            <a:off x="2286000" y="2883687"/>
            <a:ext cx="1400810" cy="4308231"/>
          </a:xfrm>
          <a:prstGeom prst="rect">
            <a:avLst/>
          </a:prstGeom>
          <a:solidFill>
            <a:srgbClr val="CCCCCC"/>
          </a:solidFill>
        </p:spPr>
        <p:txBody>
          <a:bodyPr vert="horz" wrap="square" lIns="0" tIns="354965" rIns="0" bIns="0" rtlCol="0">
            <a:spAutoFit/>
          </a:bodyPr>
          <a:lstStyle/>
          <a:p>
            <a:pPr marL="425450">
              <a:lnSpc>
                <a:spcPct val="100000"/>
              </a:lnSpc>
              <a:spcBef>
                <a:spcPts val="2795"/>
              </a:spcBef>
            </a:pPr>
            <a:r>
              <a:rPr sz="4250" b="1" spc="-490" dirty="0">
                <a:solidFill>
                  <a:srgbClr val="363636"/>
                </a:solidFill>
                <a:latin typeface="Trebuchet MS"/>
                <a:cs typeface="Trebuchet MS"/>
              </a:rPr>
              <a:t>01</a:t>
            </a:r>
            <a:endParaRPr sz="4250" dirty="0">
              <a:latin typeface="Trebuchet MS"/>
              <a:cs typeface="Trebuchet MS"/>
            </a:endParaRPr>
          </a:p>
          <a:p>
            <a:pPr marL="391795">
              <a:lnSpc>
                <a:spcPct val="100000"/>
              </a:lnSpc>
              <a:spcBef>
                <a:spcPts val="1175"/>
              </a:spcBef>
            </a:pPr>
            <a:r>
              <a:rPr sz="4250" b="1" spc="-225" dirty="0">
                <a:solidFill>
                  <a:srgbClr val="363636"/>
                </a:solidFill>
                <a:latin typeface="Trebuchet MS"/>
                <a:cs typeface="Trebuchet MS"/>
              </a:rPr>
              <a:t>02</a:t>
            </a:r>
            <a:endParaRPr sz="4250" dirty="0">
              <a:latin typeface="Trebuchet MS"/>
              <a:cs typeface="Trebuchet MS"/>
            </a:endParaRPr>
          </a:p>
          <a:p>
            <a:pPr marL="391795">
              <a:lnSpc>
                <a:spcPct val="100000"/>
              </a:lnSpc>
              <a:spcBef>
                <a:spcPts val="1839"/>
              </a:spcBef>
            </a:pPr>
            <a:r>
              <a:rPr sz="4250" b="1" spc="-225" dirty="0">
                <a:solidFill>
                  <a:srgbClr val="363636"/>
                </a:solidFill>
                <a:latin typeface="Trebuchet MS"/>
                <a:cs typeface="Trebuchet MS"/>
              </a:rPr>
              <a:t>03</a:t>
            </a:r>
            <a:endParaRPr sz="4250" dirty="0">
              <a:latin typeface="Trebuchet MS"/>
              <a:cs typeface="Trebuchet MS"/>
            </a:endParaRPr>
          </a:p>
          <a:p>
            <a:pPr marL="389255">
              <a:lnSpc>
                <a:spcPct val="100000"/>
              </a:lnSpc>
              <a:spcBef>
                <a:spcPts val="1175"/>
              </a:spcBef>
            </a:pPr>
            <a:r>
              <a:rPr sz="4250" b="1" spc="-200" dirty="0">
                <a:solidFill>
                  <a:srgbClr val="363636"/>
                </a:solidFill>
                <a:latin typeface="Trebuchet MS"/>
                <a:cs typeface="Trebuchet MS"/>
              </a:rPr>
              <a:t>04</a:t>
            </a:r>
            <a:endParaRPr sz="4250" dirty="0">
              <a:latin typeface="Trebuchet MS"/>
              <a:cs typeface="Trebuchet MS"/>
            </a:endParaRPr>
          </a:p>
          <a:p>
            <a:pPr marL="412750">
              <a:lnSpc>
                <a:spcPct val="100000"/>
              </a:lnSpc>
              <a:spcBef>
                <a:spcPts val="1140"/>
              </a:spcBef>
            </a:pPr>
            <a:r>
              <a:rPr sz="4250" b="1" spc="-235" dirty="0">
                <a:solidFill>
                  <a:srgbClr val="363636"/>
                </a:solidFill>
                <a:latin typeface="Trebuchet MS"/>
                <a:cs typeface="Trebuchet MS"/>
              </a:rPr>
              <a:t>05</a:t>
            </a:r>
            <a:endParaRPr sz="4250" dirty="0">
              <a:latin typeface="Trebuchet MS"/>
              <a:cs typeface="Trebuchet MS"/>
            </a:endParaRPr>
          </a:p>
        </p:txBody>
      </p:sp>
      <p:sp>
        <p:nvSpPr>
          <p:cNvPr id="7" name="object 7"/>
          <p:cNvSpPr txBox="1"/>
          <p:nvPr/>
        </p:nvSpPr>
        <p:spPr>
          <a:xfrm>
            <a:off x="3886200" y="3307282"/>
            <a:ext cx="3124200" cy="400110"/>
          </a:xfrm>
          <a:prstGeom prst="rect">
            <a:avLst/>
          </a:prstGeom>
        </p:spPr>
        <p:txBody>
          <a:bodyPr vert="horz" wrap="square" lIns="0" tIns="15240" rIns="0" bIns="0" rtlCol="0">
            <a:spAutoFit/>
          </a:bodyPr>
          <a:lstStyle/>
          <a:p>
            <a:pPr marL="12700">
              <a:lnSpc>
                <a:spcPct val="100000"/>
              </a:lnSpc>
              <a:spcBef>
                <a:spcPts val="120"/>
              </a:spcBef>
              <a:tabLst>
                <a:tab pos="1332230" algn="l"/>
              </a:tabLst>
            </a:pPr>
            <a:r>
              <a:rPr lang="en-US" sz="2500" spc="254" dirty="0">
                <a:solidFill>
                  <a:srgbClr val="231F20"/>
                </a:solidFill>
                <a:latin typeface="Source Sans Pro" panose="020B0503030403020204" pitchFamily="34" charset="0"/>
                <a:ea typeface="Source Sans Pro" panose="020B0503030403020204" pitchFamily="34" charset="0"/>
                <a:cs typeface="Trebuchet MS"/>
              </a:rPr>
              <a:t>INTRODUCTION</a:t>
            </a:r>
            <a:endParaRPr sz="2500" dirty="0">
              <a:latin typeface="Source Sans Pro" panose="020B0503030403020204" pitchFamily="34" charset="0"/>
              <a:ea typeface="Source Sans Pro" panose="020B0503030403020204" pitchFamily="34" charset="0"/>
              <a:cs typeface="Trebuchet MS"/>
            </a:endParaRPr>
          </a:p>
        </p:txBody>
      </p:sp>
      <p:sp>
        <p:nvSpPr>
          <p:cNvPr id="8" name="object 8"/>
          <p:cNvSpPr txBox="1"/>
          <p:nvPr/>
        </p:nvSpPr>
        <p:spPr>
          <a:xfrm>
            <a:off x="3886200" y="4028320"/>
            <a:ext cx="4191000" cy="400110"/>
          </a:xfrm>
          <a:prstGeom prst="rect">
            <a:avLst/>
          </a:prstGeom>
        </p:spPr>
        <p:txBody>
          <a:bodyPr vert="horz" wrap="square" lIns="0" tIns="15240" rIns="0" bIns="0" rtlCol="0">
            <a:spAutoFit/>
          </a:bodyPr>
          <a:lstStyle/>
          <a:p>
            <a:pPr marL="12700">
              <a:lnSpc>
                <a:spcPct val="100000"/>
              </a:lnSpc>
              <a:spcBef>
                <a:spcPts val="120"/>
              </a:spcBef>
              <a:tabLst>
                <a:tab pos="874394" algn="l"/>
              </a:tabLst>
            </a:pPr>
            <a:r>
              <a:rPr lang="en-US" sz="2500" spc="275" dirty="0">
                <a:solidFill>
                  <a:srgbClr val="231F20"/>
                </a:solidFill>
                <a:latin typeface="Source Sans Pro" panose="020B0503030403020204" pitchFamily="34" charset="0"/>
                <a:ea typeface="Source Sans Pro" panose="020B0503030403020204" pitchFamily="34" charset="0"/>
                <a:cs typeface="Trebuchet MS"/>
              </a:rPr>
              <a:t>PROBLEM STATMENT</a:t>
            </a:r>
            <a:endParaRPr sz="2500" dirty="0">
              <a:latin typeface="Source Sans Pro" panose="020B0503030403020204" pitchFamily="34" charset="0"/>
              <a:ea typeface="Source Sans Pro" panose="020B0503030403020204" pitchFamily="34" charset="0"/>
              <a:cs typeface="Trebuchet MS"/>
            </a:endParaRPr>
          </a:p>
        </p:txBody>
      </p:sp>
      <p:sp>
        <p:nvSpPr>
          <p:cNvPr id="9" name="object 9"/>
          <p:cNvSpPr txBox="1"/>
          <p:nvPr/>
        </p:nvSpPr>
        <p:spPr>
          <a:xfrm>
            <a:off x="3886200" y="5037802"/>
            <a:ext cx="3616070" cy="400110"/>
          </a:xfrm>
          <a:prstGeom prst="rect">
            <a:avLst/>
          </a:prstGeom>
        </p:spPr>
        <p:txBody>
          <a:bodyPr vert="horz" wrap="square" lIns="0" tIns="15240" rIns="0" bIns="0" rtlCol="0">
            <a:spAutoFit/>
          </a:bodyPr>
          <a:lstStyle/>
          <a:p>
            <a:pPr marL="12700">
              <a:lnSpc>
                <a:spcPct val="100000"/>
              </a:lnSpc>
              <a:spcBef>
                <a:spcPts val="120"/>
              </a:spcBef>
            </a:pPr>
            <a:r>
              <a:rPr lang="en-US" sz="2500" spc="305" dirty="0">
                <a:solidFill>
                  <a:srgbClr val="231F20"/>
                </a:solidFill>
                <a:latin typeface="Source Sans Pro" panose="020B0503030403020204" pitchFamily="34" charset="0"/>
                <a:ea typeface="Source Sans Pro" panose="020B0503030403020204" pitchFamily="34" charset="0"/>
                <a:cs typeface="Trebuchet MS"/>
              </a:rPr>
              <a:t>OUR SOLUTION</a:t>
            </a:r>
            <a:endParaRPr sz="2500" dirty="0">
              <a:latin typeface="Source Sans Pro" panose="020B0503030403020204" pitchFamily="34" charset="0"/>
              <a:ea typeface="Source Sans Pro" panose="020B0503030403020204" pitchFamily="34" charset="0"/>
              <a:cs typeface="Trebuchet MS"/>
            </a:endParaRPr>
          </a:p>
        </p:txBody>
      </p:sp>
      <p:sp>
        <p:nvSpPr>
          <p:cNvPr id="10" name="object 10"/>
          <p:cNvSpPr txBox="1"/>
          <p:nvPr/>
        </p:nvSpPr>
        <p:spPr>
          <a:xfrm>
            <a:off x="3886200" y="5893580"/>
            <a:ext cx="3770630" cy="400110"/>
          </a:xfrm>
          <a:prstGeom prst="rect">
            <a:avLst/>
          </a:prstGeom>
        </p:spPr>
        <p:txBody>
          <a:bodyPr vert="horz" wrap="square" lIns="0" tIns="15240" rIns="0" bIns="0" rtlCol="0">
            <a:spAutoFit/>
          </a:bodyPr>
          <a:lstStyle/>
          <a:p>
            <a:pPr marL="12700">
              <a:lnSpc>
                <a:spcPct val="100000"/>
              </a:lnSpc>
              <a:spcBef>
                <a:spcPts val="120"/>
              </a:spcBef>
              <a:tabLst>
                <a:tab pos="874394" algn="l"/>
              </a:tabLst>
            </a:pPr>
            <a:r>
              <a:rPr lang="en-US" sz="2500" spc="285" dirty="0">
                <a:solidFill>
                  <a:srgbClr val="231F20"/>
                </a:solidFill>
                <a:latin typeface="Source Sans Pro" panose="020B0503030403020204" pitchFamily="34" charset="0"/>
                <a:ea typeface="Source Sans Pro" panose="020B0503030403020204" pitchFamily="34" charset="0"/>
                <a:cs typeface="Trebuchet MS"/>
              </a:rPr>
              <a:t>TECHNOLOGY USED</a:t>
            </a:r>
            <a:endParaRPr sz="2500" dirty="0">
              <a:latin typeface="Source Sans Pro" panose="020B0503030403020204" pitchFamily="34" charset="0"/>
              <a:ea typeface="Source Sans Pro" panose="020B0503030403020204" pitchFamily="34" charset="0"/>
              <a:cs typeface="Trebuchet MS"/>
            </a:endParaRPr>
          </a:p>
        </p:txBody>
      </p:sp>
      <p:sp>
        <p:nvSpPr>
          <p:cNvPr id="11" name="object 11"/>
          <p:cNvSpPr txBox="1"/>
          <p:nvPr/>
        </p:nvSpPr>
        <p:spPr>
          <a:xfrm>
            <a:off x="3886200" y="6658564"/>
            <a:ext cx="2125345" cy="410209"/>
          </a:xfrm>
          <a:prstGeom prst="rect">
            <a:avLst/>
          </a:prstGeom>
        </p:spPr>
        <p:txBody>
          <a:bodyPr vert="horz" wrap="square" lIns="0" tIns="15240" rIns="0" bIns="0" rtlCol="0">
            <a:spAutoFit/>
          </a:bodyPr>
          <a:lstStyle/>
          <a:p>
            <a:pPr marL="12700">
              <a:lnSpc>
                <a:spcPct val="100000"/>
              </a:lnSpc>
              <a:spcBef>
                <a:spcPts val="120"/>
              </a:spcBef>
            </a:pPr>
            <a:r>
              <a:rPr lang="en-US" sz="2500" spc="310" dirty="0">
                <a:solidFill>
                  <a:srgbClr val="231F20"/>
                </a:solidFill>
                <a:latin typeface="Source Sans Pro" panose="020B0503030403020204" pitchFamily="34" charset="0"/>
                <a:ea typeface="Source Sans Pro" panose="020B0503030403020204" pitchFamily="34" charset="0"/>
                <a:cs typeface="Trebuchet MS"/>
              </a:rPr>
              <a:t>MODELING</a:t>
            </a:r>
            <a:endParaRPr sz="2500" dirty="0">
              <a:latin typeface="Source Sans Pro" panose="020B0503030403020204" pitchFamily="34" charset="0"/>
              <a:ea typeface="Source Sans Pro" panose="020B0503030403020204" pitchFamily="34" charset="0"/>
              <a:cs typeface="Trebuchet MS"/>
            </a:endParaRPr>
          </a:p>
        </p:txBody>
      </p:sp>
      <p:pic>
        <p:nvPicPr>
          <p:cNvPr id="5" name="Picture 4">
            <a:extLst>
              <a:ext uri="{FF2B5EF4-FFF2-40B4-BE49-F238E27FC236}">
                <a16:creationId xmlns:a16="http://schemas.microsoft.com/office/drawing/2014/main" id="{82FC4B6B-FD35-40D3-9870-FAE046E13985}"/>
              </a:ext>
            </a:extLst>
          </p:cNvPr>
          <p:cNvPicPr>
            <a:picLocks noChangeAspect="1"/>
          </p:cNvPicPr>
          <p:nvPr/>
        </p:nvPicPr>
        <p:blipFill rotWithShape="1">
          <a:blip r:embed="rId2">
            <a:extLst>
              <a:ext uri="{28A0092B-C50C-407E-A947-70E740481C1C}">
                <a14:useLocalDpi xmlns:a14="http://schemas.microsoft.com/office/drawing/2010/main" val="0"/>
              </a:ext>
            </a:extLst>
          </a:blip>
          <a:srcRect l="21621" t="12626" r="53206" b="21185"/>
          <a:stretch/>
        </p:blipFill>
        <p:spPr>
          <a:xfrm>
            <a:off x="8636017" y="1782853"/>
            <a:ext cx="5283169" cy="7086600"/>
          </a:xfrm>
          <a:prstGeom prst="rect">
            <a:avLst/>
          </a:prstGeom>
        </p:spPr>
      </p:pic>
      <p:pic>
        <p:nvPicPr>
          <p:cNvPr id="12" name="object 14">
            <a:extLst>
              <a:ext uri="{FF2B5EF4-FFF2-40B4-BE49-F238E27FC236}">
                <a16:creationId xmlns:a16="http://schemas.microsoft.com/office/drawing/2014/main" id="{7F1C64DE-747C-431B-910D-6B3414A0685B}"/>
              </a:ext>
            </a:extLst>
          </p:cNvPr>
          <p:cNvPicPr/>
          <p:nvPr/>
        </p:nvPicPr>
        <p:blipFill>
          <a:blip r:embed="rId3" cstate="print"/>
          <a:stretch>
            <a:fillRect/>
          </a:stretch>
        </p:blipFill>
        <p:spPr>
          <a:xfrm>
            <a:off x="0" y="7459753"/>
            <a:ext cx="4829624" cy="2819400"/>
          </a:xfrm>
          <a:prstGeom prst="rect">
            <a:avLst/>
          </a:prstGeom>
        </p:spPr>
      </p:pic>
      <p:pic>
        <p:nvPicPr>
          <p:cNvPr id="13" name="object 14">
            <a:extLst>
              <a:ext uri="{FF2B5EF4-FFF2-40B4-BE49-F238E27FC236}">
                <a16:creationId xmlns:a16="http://schemas.microsoft.com/office/drawing/2014/main" id="{3284D16D-5218-47D2-8DB8-0C77E1683DE3}"/>
              </a:ext>
            </a:extLst>
          </p:cNvPr>
          <p:cNvPicPr/>
          <p:nvPr/>
        </p:nvPicPr>
        <p:blipFill>
          <a:blip r:embed="rId3" cstate="print"/>
          <a:stretch>
            <a:fillRect/>
          </a:stretch>
        </p:blipFill>
        <p:spPr>
          <a:xfrm>
            <a:off x="13458376" y="64287"/>
            <a:ext cx="4829624" cy="281940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88B9BB8-D51E-A3C3-A25B-B64D492FFA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36476" y="0"/>
            <a:ext cx="6251524" cy="9563100"/>
          </a:xfrm>
          <a:prstGeom prst="rect">
            <a:avLst/>
          </a:prstGeom>
        </p:spPr>
      </p:pic>
      <p:pic>
        <p:nvPicPr>
          <p:cNvPr id="5" name="Picture 4">
            <a:extLst>
              <a:ext uri="{FF2B5EF4-FFF2-40B4-BE49-F238E27FC236}">
                <a16:creationId xmlns:a16="http://schemas.microsoft.com/office/drawing/2014/main" id="{C0515AAC-D357-BE34-A963-8A2BB9FBC0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29918" y="0"/>
            <a:ext cx="4560739" cy="3429000"/>
          </a:xfrm>
          <a:prstGeom prst="rect">
            <a:avLst/>
          </a:prstGeom>
        </p:spPr>
      </p:pic>
      <p:pic>
        <p:nvPicPr>
          <p:cNvPr id="7" name="Picture 6">
            <a:extLst>
              <a:ext uri="{FF2B5EF4-FFF2-40B4-BE49-F238E27FC236}">
                <a16:creationId xmlns:a16="http://schemas.microsoft.com/office/drawing/2014/main" id="{129AECE8-C337-E8B3-6C26-1D4B8FA063D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1315" y="2451735"/>
            <a:ext cx="4511675" cy="2707005"/>
          </a:xfrm>
          <a:prstGeom prst="rect">
            <a:avLst/>
          </a:prstGeom>
        </p:spPr>
      </p:pic>
      <p:pic>
        <p:nvPicPr>
          <p:cNvPr id="9" name="Picture 8">
            <a:extLst>
              <a:ext uri="{FF2B5EF4-FFF2-40B4-BE49-F238E27FC236}">
                <a16:creationId xmlns:a16="http://schemas.microsoft.com/office/drawing/2014/main" id="{3FEFADB9-2053-D117-656A-C45A871AA0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74564" y="2673060"/>
            <a:ext cx="3933825" cy="2707005"/>
          </a:xfrm>
          <a:prstGeom prst="rect">
            <a:avLst/>
          </a:prstGeom>
        </p:spPr>
      </p:pic>
      <p:pic>
        <p:nvPicPr>
          <p:cNvPr id="11" name="Picture 10">
            <a:extLst>
              <a:ext uri="{FF2B5EF4-FFF2-40B4-BE49-F238E27FC236}">
                <a16:creationId xmlns:a16="http://schemas.microsoft.com/office/drawing/2014/main" id="{E183B20D-7D6C-F408-20FF-752ECF7572B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00400" y="5880735"/>
            <a:ext cx="7162800" cy="2739771"/>
          </a:xfrm>
          <a:prstGeom prst="rect">
            <a:avLst/>
          </a:prstGeom>
        </p:spPr>
      </p:pic>
      <p:pic>
        <p:nvPicPr>
          <p:cNvPr id="8" name="object 14">
            <a:extLst>
              <a:ext uri="{FF2B5EF4-FFF2-40B4-BE49-F238E27FC236}">
                <a16:creationId xmlns:a16="http://schemas.microsoft.com/office/drawing/2014/main" id="{D1F3068E-CD8B-4AEA-9410-508CAC0F1336}"/>
              </a:ext>
            </a:extLst>
          </p:cNvPr>
          <p:cNvPicPr/>
          <p:nvPr/>
        </p:nvPicPr>
        <p:blipFill>
          <a:blip r:embed="rId7" cstate="print"/>
          <a:stretch>
            <a:fillRect/>
          </a:stretch>
        </p:blipFill>
        <p:spPr>
          <a:xfrm>
            <a:off x="0" y="7459753"/>
            <a:ext cx="4829624" cy="2819400"/>
          </a:xfrm>
          <a:prstGeom prst="rect">
            <a:avLst/>
          </a:prstGeom>
        </p:spPr>
      </p:pic>
    </p:spTree>
    <p:extLst>
      <p:ext uri="{BB962C8B-B14F-4D97-AF65-F5344CB8AC3E}">
        <p14:creationId xmlns:p14="http://schemas.microsoft.com/office/powerpoint/2010/main" val="4616218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86792CB-8DFD-37A5-3037-CB6FF9EE22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1" y="3009900"/>
            <a:ext cx="7866986" cy="5867400"/>
          </a:xfrm>
          <a:prstGeom prst="rect">
            <a:avLst/>
          </a:prstGeom>
        </p:spPr>
      </p:pic>
      <p:pic>
        <p:nvPicPr>
          <p:cNvPr id="10" name="Picture 9">
            <a:extLst>
              <a:ext uri="{FF2B5EF4-FFF2-40B4-BE49-F238E27FC236}">
                <a16:creationId xmlns:a16="http://schemas.microsoft.com/office/drawing/2014/main" id="{F70DE752-FA43-98D0-8208-872B02FAD7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64982" y="2912670"/>
            <a:ext cx="7866986" cy="5812230"/>
          </a:xfrm>
          <a:prstGeom prst="rect">
            <a:avLst/>
          </a:prstGeom>
        </p:spPr>
      </p:pic>
      <p:sp>
        <p:nvSpPr>
          <p:cNvPr id="11" name="TextBox 10">
            <a:extLst>
              <a:ext uri="{FF2B5EF4-FFF2-40B4-BE49-F238E27FC236}">
                <a16:creationId xmlns:a16="http://schemas.microsoft.com/office/drawing/2014/main" id="{D1E457BC-BCFB-690C-9A11-6AD9C380F3B9}"/>
              </a:ext>
            </a:extLst>
          </p:cNvPr>
          <p:cNvSpPr txBox="1"/>
          <p:nvPr/>
        </p:nvSpPr>
        <p:spPr>
          <a:xfrm>
            <a:off x="1066800" y="1238934"/>
            <a:ext cx="16154400" cy="1200329"/>
          </a:xfrm>
          <a:prstGeom prst="rect">
            <a:avLst/>
          </a:prstGeom>
          <a:noFill/>
        </p:spPr>
        <p:txBody>
          <a:bodyPr wrap="square" rtlCol="0">
            <a:spAutoFit/>
          </a:bodyPr>
          <a:lstStyle/>
          <a:p>
            <a:pPr algn="ctr"/>
            <a:r>
              <a:rPr lang="en-IN" sz="3600" b="1" dirty="0">
                <a:latin typeface="Source Sans Pro" panose="020B0503030403020204" pitchFamily="34" charset="0"/>
                <a:ea typeface="Source Sans Pro" panose="020B0503030403020204" pitchFamily="34" charset="0"/>
              </a:rPr>
              <a:t>GROUP CHAT                                                                  USER LEAVE THIS CONVERSATION</a:t>
            </a:r>
          </a:p>
          <a:p>
            <a:pPr algn="ctr"/>
            <a:endParaRPr lang="en-IN" sz="3600" b="1" dirty="0">
              <a:latin typeface="Source Sans Pro" panose="020B0503030403020204" pitchFamily="34" charset="0"/>
              <a:ea typeface="Source Sans Pro" panose="020B0503030403020204" pitchFamily="34" charset="0"/>
            </a:endParaRPr>
          </a:p>
        </p:txBody>
      </p:sp>
    </p:spTree>
    <p:extLst>
      <p:ext uri="{BB962C8B-B14F-4D97-AF65-F5344CB8AC3E}">
        <p14:creationId xmlns:p14="http://schemas.microsoft.com/office/powerpoint/2010/main" val="34483519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B658AFD-3877-1044-00CB-D22FC630AA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1790700"/>
            <a:ext cx="15849600" cy="7724775"/>
          </a:xfrm>
          <a:prstGeom prst="rect">
            <a:avLst/>
          </a:prstGeom>
        </p:spPr>
      </p:pic>
      <p:sp>
        <p:nvSpPr>
          <p:cNvPr id="4" name="TextBox 3">
            <a:extLst>
              <a:ext uri="{FF2B5EF4-FFF2-40B4-BE49-F238E27FC236}">
                <a16:creationId xmlns:a16="http://schemas.microsoft.com/office/drawing/2014/main" id="{AE1E3D56-4791-9EAF-9F32-9705A145B38C}"/>
              </a:ext>
            </a:extLst>
          </p:cNvPr>
          <p:cNvSpPr txBox="1"/>
          <p:nvPr/>
        </p:nvSpPr>
        <p:spPr>
          <a:xfrm>
            <a:off x="4191000" y="495300"/>
            <a:ext cx="11430000" cy="646331"/>
          </a:xfrm>
          <a:prstGeom prst="rect">
            <a:avLst/>
          </a:prstGeom>
          <a:noFill/>
        </p:spPr>
        <p:txBody>
          <a:bodyPr wrap="square" rtlCol="0">
            <a:spAutoFit/>
          </a:bodyPr>
          <a:lstStyle/>
          <a:p>
            <a:pPr algn="ctr"/>
            <a:r>
              <a:rPr lang="en-IN" sz="3600" b="1" dirty="0">
                <a:latin typeface="Source Sans Pro" panose="020B0503030403020204" pitchFamily="34" charset="0"/>
                <a:ea typeface="Source Sans Pro" panose="020B0503030403020204" pitchFamily="34" charset="0"/>
              </a:rPr>
              <a:t>IN GROUP CHAT REPLY PRIVATELY</a:t>
            </a:r>
          </a:p>
        </p:txBody>
      </p:sp>
    </p:spTree>
    <p:extLst>
      <p:ext uri="{BB962C8B-B14F-4D97-AF65-F5344CB8AC3E}">
        <p14:creationId xmlns:p14="http://schemas.microsoft.com/office/powerpoint/2010/main" val="18793795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951012" y="747118"/>
            <a:ext cx="14517588" cy="1598414"/>
          </a:xfrm>
          <a:prstGeom prst="rect">
            <a:avLst/>
          </a:prstGeom>
          <a:noFill/>
          <a:ln/>
        </p:spPr>
        <p:txBody>
          <a:bodyPr wrap="square" lIns="0" tIns="0" rIns="0" bIns="0" rtlCol="0" anchor="t"/>
          <a:lstStyle/>
          <a:p>
            <a:pPr>
              <a:lnSpc>
                <a:spcPts val="6250"/>
              </a:lnSpc>
            </a:pPr>
            <a:r>
              <a:rPr lang="en-US" sz="5000" dirty="0">
                <a:solidFill>
                  <a:srgbClr val="00002E"/>
                </a:solidFill>
                <a:latin typeface="Nunito Semi Bold" pitchFamily="34" charset="0"/>
                <a:ea typeface="Nunito Semi Bold" pitchFamily="34" charset="-122"/>
                <a:cs typeface="Nunito Semi Bold" pitchFamily="34" charset="-120"/>
              </a:rPr>
              <a:t>Conclusion and Future Enhancements</a:t>
            </a:r>
            <a:endParaRPr lang="en-US" sz="5000" dirty="0"/>
          </a:p>
        </p:txBody>
      </p:sp>
      <p:sp>
        <p:nvSpPr>
          <p:cNvPr id="4" name="Shape 1"/>
          <p:cNvSpPr/>
          <p:nvPr/>
        </p:nvSpPr>
        <p:spPr>
          <a:xfrm>
            <a:off x="951011" y="3058566"/>
            <a:ext cx="611238" cy="611238"/>
          </a:xfrm>
          <a:prstGeom prst="roundRect">
            <a:avLst>
              <a:gd name="adj" fmla="val 66682"/>
            </a:avLst>
          </a:prstGeom>
          <a:solidFill>
            <a:srgbClr val="F3F3FF"/>
          </a:solidFill>
          <a:ln w="22860">
            <a:solidFill>
              <a:srgbClr val="2D4DF2"/>
            </a:solidFill>
            <a:prstDash val="solid"/>
          </a:ln>
        </p:spPr>
        <p:txBody>
          <a:bodyPr/>
          <a:lstStyle/>
          <a:p>
            <a:endParaRPr lang="en-US" sz="2250"/>
          </a:p>
        </p:txBody>
      </p:sp>
      <p:sp>
        <p:nvSpPr>
          <p:cNvPr id="5" name="Text 2"/>
          <p:cNvSpPr/>
          <p:nvPr/>
        </p:nvSpPr>
        <p:spPr>
          <a:xfrm>
            <a:off x="1141511" y="3172272"/>
            <a:ext cx="230238" cy="383679"/>
          </a:xfrm>
          <a:prstGeom prst="rect">
            <a:avLst/>
          </a:prstGeom>
          <a:noFill/>
          <a:ln/>
        </p:spPr>
        <p:txBody>
          <a:bodyPr wrap="none" lIns="0" tIns="0" rIns="0" bIns="0" rtlCol="0" anchor="t"/>
          <a:lstStyle/>
          <a:p>
            <a:pPr algn="ctr">
              <a:lnSpc>
                <a:spcPts val="3000"/>
              </a:lnSpc>
            </a:pPr>
            <a:r>
              <a:rPr lang="en-US" sz="3000" dirty="0">
                <a:solidFill>
                  <a:srgbClr val="00002E"/>
                </a:solidFill>
                <a:latin typeface="Nunito Semi Bold" pitchFamily="34" charset="0"/>
                <a:ea typeface="Nunito Semi Bold" pitchFamily="34" charset="-122"/>
                <a:cs typeface="Nunito Semi Bold" pitchFamily="34" charset="-120"/>
              </a:rPr>
              <a:t>1</a:t>
            </a:r>
            <a:endParaRPr lang="en-US" sz="3000" dirty="0"/>
          </a:p>
        </p:txBody>
      </p:sp>
      <p:sp>
        <p:nvSpPr>
          <p:cNvPr id="6" name="Text 3"/>
          <p:cNvSpPr/>
          <p:nvPr/>
        </p:nvSpPr>
        <p:spPr>
          <a:xfrm>
            <a:off x="1833861" y="3058567"/>
            <a:ext cx="3196679" cy="399604"/>
          </a:xfrm>
          <a:prstGeom prst="rect">
            <a:avLst/>
          </a:prstGeom>
          <a:noFill/>
          <a:ln/>
        </p:spPr>
        <p:txBody>
          <a:bodyPr wrap="none" lIns="0" tIns="0" rIns="0" bIns="0" rtlCol="0" anchor="t"/>
          <a:lstStyle/>
          <a:p>
            <a:pPr>
              <a:lnSpc>
                <a:spcPts val="3125"/>
              </a:lnSpc>
            </a:pPr>
            <a:r>
              <a:rPr lang="en-US" sz="2500" b="1" dirty="0">
                <a:solidFill>
                  <a:srgbClr val="00002E"/>
                </a:solidFill>
                <a:latin typeface="Nunito Semi Bold" pitchFamily="34" charset="0"/>
                <a:ea typeface="Nunito Semi Bold" pitchFamily="34" charset="-122"/>
                <a:cs typeface="Nunito Semi Bold" pitchFamily="34" charset="-120"/>
              </a:rPr>
              <a:t>Key Takeaways</a:t>
            </a:r>
            <a:endParaRPr lang="en-US" sz="2500" b="1" dirty="0"/>
          </a:p>
        </p:txBody>
      </p:sp>
      <p:sp>
        <p:nvSpPr>
          <p:cNvPr id="7" name="Text 4"/>
          <p:cNvSpPr/>
          <p:nvPr/>
        </p:nvSpPr>
        <p:spPr>
          <a:xfrm>
            <a:off x="1833861" y="3621137"/>
            <a:ext cx="4437757" cy="3341938"/>
          </a:xfrm>
          <a:prstGeom prst="rect">
            <a:avLst/>
          </a:prstGeom>
          <a:noFill/>
          <a:ln/>
        </p:spPr>
        <p:txBody>
          <a:bodyPr wrap="square" lIns="0" tIns="0" rIns="0" bIns="0" rtlCol="0" anchor="t"/>
          <a:lstStyle/>
          <a:p>
            <a:pPr algn="just">
              <a:lnSpc>
                <a:spcPts val="3375"/>
              </a:lnSpc>
            </a:pPr>
            <a:r>
              <a:rPr lang="en-US" sz="2400" dirty="0"/>
              <a:t>We focused on enhancing the interface by adding theme options (light, dark, and pink), a theme change dropdown, and improving overall user experience with features like the 'Enter' key for sending messages and password visibility toggling. </a:t>
            </a:r>
          </a:p>
        </p:txBody>
      </p:sp>
      <p:sp>
        <p:nvSpPr>
          <p:cNvPr id="8" name="Shape 5"/>
          <p:cNvSpPr/>
          <p:nvPr/>
        </p:nvSpPr>
        <p:spPr>
          <a:xfrm>
            <a:off x="5850880" y="3058566"/>
            <a:ext cx="611238" cy="611238"/>
          </a:xfrm>
          <a:prstGeom prst="roundRect">
            <a:avLst>
              <a:gd name="adj" fmla="val 66682"/>
            </a:avLst>
          </a:prstGeom>
          <a:solidFill>
            <a:srgbClr val="F3F3FF"/>
          </a:solidFill>
          <a:ln w="22860">
            <a:solidFill>
              <a:srgbClr val="018CE1"/>
            </a:solidFill>
            <a:prstDash val="solid"/>
          </a:ln>
        </p:spPr>
        <p:txBody>
          <a:bodyPr/>
          <a:lstStyle/>
          <a:p>
            <a:endParaRPr lang="en-US" sz="2250"/>
          </a:p>
        </p:txBody>
      </p:sp>
      <p:sp>
        <p:nvSpPr>
          <p:cNvPr id="9" name="Text 6"/>
          <p:cNvSpPr/>
          <p:nvPr/>
        </p:nvSpPr>
        <p:spPr>
          <a:xfrm>
            <a:off x="6041380" y="3172272"/>
            <a:ext cx="230238" cy="383679"/>
          </a:xfrm>
          <a:prstGeom prst="rect">
            <a:avLst/>
          </a:prstGeom>
          <a:noFill/>
          <a:ln/>
        </p:spPr>
        <p:txBody>
          <a:bodyPr wrap="none" lIns="0" tIns="0" rIns="0" bIns="0" rtlCol="0" anchor="t"/>
          <a:lstStyle/>
          <a:p>
            <a:pPr algn="ctr">
              <a:lnSpc>
                <a:spcPts val="3000"/>
              </a:lnSpc>
            </a:pPr>
            <a:r>
              <a:rPr lang="en-US" sz="3000" dirty="0">
                <a:solidFill>
                  <a:srgbClr val="00002E"/>
                </a:solidFill>
                <a:latin typeface="Nunito Semi Bold" pitchFamily="34" charset="0"/>
                <a:ea typeface="Nunito Semi Bold" pitchFamily="34" charset="-122"/>
                <a:cs typeface="Nunito Semi Bold" pitchFamily="34" charset="-120"/>
              </a:rPr>
              <a:t>2</a:t>
            </a:r>
            <a:endParaRPr lang="en-US" sz="3000" dirty="0"/>
          </a:p>
        </p:txBody>
      </p:sp>
      <p:sp>
        <p:nvSpPr>
          <p:cNvPr id="10" name="Text 7"/>
          <p:cNvSpPr/>
          <p:nvPr/>
        </p:nvSpPr>
        <p:spPr>
          <a:xfrm>
            <a:off x="6733729" y="3058567"/>
            <a:ext cx="3196679" cy="399604"/>
          </a:xfrm>
          <a:prstGeom prst="rect">
            <a:avLst/>
          </a:prstGeom>
          <a:noFill/>
          <a:ln/>
        </p:spPr>
        <p:txBody>
          <a:bodyPr wrap="none" lIns="0" tIns="0" rIns="0" bIns="0" rtlCol="0" anchor="t"/>
          <a:lstStyle/>
          <a:p>
            <a:pPr>
              <a:lnSpc>
                <a:spcPts val="3125"/>
              </a:lnSpc>
            </a:pPr>
            <a:r>
              <a:rPr lang="en-US" sz="2500" b="1" dirty="0">
                <a:solidFill>
                  <a:srgbClr val="00002E"/>
                </a:solidFill>
                <a:latin typeface="Nunito Semi Bold" pitchFamily="34" charset="0"/>
                <a:ea typeface="Nunito Semi Bold" pitchFamily="34" charset="-122"/>
                <a:cs typeface="Nunito Semi Bold" pitchFamily="34" charset="-120"/>
              </a:rPr>
              <a:t>Future Improvements</a:t>
            </a:r>
            <a:endParaRPr lang="en-US" sz="2500" b="1" dirty="0"/>
          </a:p>
        </p:txBody>
      </p:sp>
      <p:sp>
        <p:nvSpPr>
          <p:cNvPr id="11" name="Text 8"/>
          <p:cNvSpPr/>
          <p:nvPr/>
        </p:nvSpPr>
        <p:spPr>
          <a:xfrm>
            <a:off x="6733729" y="3621137"/>
            <a:ext cx="5991671" cy="4054971"/>
          </a:xfrm>
          <a:prstGeom prst="rect">
            <a:avLst/>
          </a:prstGeom>
          <a:noFill/>
          <a:ln/>
        </p:spPr>
        <p:txBody>
          <a:bodyPr wrap="square" lIns="0" tIns="0" rIns="0" bIns="0" rtlCol="0" anchor="t"/>
          <a:lstStyle/>
          <a:p>
            <a:pPr algn="just">
              <a:lnSpc>
                <a:spcPts val="3375"/>
              </a:lnSpc>
            </a:pPr>
            <a:r>
              <a:rPr lang="en-US" sz="2400" dirty="0"/>
              <a:t>Adding end-to-end encryption for secure messaging, media sharing (images and videos), We can also introduce profile customization with avatars, and chat history retrieval with search capabilities. Additional features like voice and video calls, message reactions, and file transfer progress bars would enhance user experience. Improving the UI/UX to match modern design trends is also a key focus for future updates</a:t>
            </a:r>
          </a:p>
        </p:txBody>
      </p:sp>
      <p:sp>
        <p:nvSpPr>
          <p:cNvPr id="12" name="Shape 9"/>
          <p:cNvSpPr/>
          <p:nvPr/>
        </p:nvSpPr>
        <p:spPr>
          <a:xfrm>
            <a:off x="951011" y="7676109"/>
            <a:ext cx="611238" cy="611238"/>
          </a:xfrm>
          <a:prstGeom prst="roundRect">
            <a:avLst>
              <a:gd name="adj" fmla="val 66682"/>
            </a:avLst>
          </a:prstGeom>
          <a:solidFill>
            <a:srgbClr val="F3F3FF"/>
          </a:solidFill>
          <a:ln w="22860">
            <a:solidFill>
              <a:srgbClr val="DA33BF"/>
            </a:solidFill>
            <a:prstDash val="solid"/>
          </a:ln>
        </p:spPr>
        <p:txBody>
          <a:bodyPr/>
          <a:lstStyle/>
          <a:p>
            <a:endParaRPr lang="en-US" sz="2250"/>
          </a:p>
        </p:txBody>
      </p:sp>
      <p:sp>
        <p:nvSpPr>
          <p:cNvPr id="13" name="Text 10"/>
          <p:cNvSpPr/>
          <p:nvPr/>
        </p:nvSpPr>
        <p:spPr>
          <a:xfrm>
            <a:off x="1141511" y="7789813"/>
            <a:ext cx="230238" cy="383679"/>
          </a:xfrm>
          <a:prstGeom prst="rect">
            <a:avLst/>
          </a:prstGeom>
          <a:noFill/>
          <a:ln/>
        </p:spPr>
        <p:txBody>
          <a:bodyPr wrap="none" lIns="0" tIns="0" rIns="0" bIns="0" rtlCol="0" anchor="t"/>
          <a:lstStyle/>
          <a:p>
            <a:pPr algn="ctr">
              <a:lnSpc>
                <a:spcPts val="3000"/>
              </a:lnSpc>
            </a:pPr>
            <a:r>
              <a:rPr lang="en-US" sz="3000" dirty="0">
                <a:solidFill>
                  <a:srgbClr val="00002E"/>
                </a:solidFill>
                <a:latin typeface="Nunito Semi Bold" pitchFamily="34" charset="0"/>
                <a:ea typeface="Nunito Semi Bold" pitchFamily="34" charset="-122"/>
                <a:cs typeface="Nunito Semi Bold" pitchFamily="34" charset="-120"/>
              </a:rPr>
              <a:t>3</a:t>
            </a:r>
            <a:endParaRPr lang="en-US" sz="3000" dirty="0"/>
          </a:p>
        </p:txBody>
      </p:sp>
      <p:sp>
        <p:nvSpPr>
          <p:cNvPr id="14" name="Text 11"/>
          <p:cNvSpPr/>
          <p:nvPr/>
        </p:nvSpPr>
        <p:spPr>
          <a:xfrm>
            <a:off x="1833861" y="7676109"/>
            <a:ext cx="3296691" cy="399604"/>
          </a:xfrm>
          <a:prstGeom prst="rect">
            <a:avLst/>
          </a:prstGeom>
          <a:noFill/>
          <a:ln/>
        </p:spPr>
        <p:txBody>
          <a:bodyPr wrap="none" lIns="0" tIns="0" rIns="0" bIns="0" rtlCol="0" anchor="t"/>
          <a:lstStyle/>
          <a:p>
            <a:pPr>
              <a:lnSpc>
                <a:spcPts val="3125"/>
              </a:lnSpc>
            </a:pPr>
            <a:r>
              <a:rPr lang="en-US" sz="2500" b="1" dirty="0">
                <a:solidFill>
                  <a:srgbClr val="00002E"/>
                </a:solidFill>
                <a:latin typeface="Nunito Semi Bold" pitchFamily="34" charset="0"/>
                <a:ea typeface="Nunito Semi Bold" pitchFamily="34" charset="-122"/>
              </a:rPr>
              <a:t>Summary</a:t>
            </a:r>
            <a:endParaRPr lang="en-US" sz="2500" b="1" dirty="0"/>
          </a:p>
        </p:txBody>
      </p:sp>
      <p:sp>
        <p:nvSpPr>
          <p:cNvPr id="15" name="Text 12"/>
          <p:cNvSpPr/>
          <p:nvPr/>
        </p:nvSpPr>
        <p:spPr>
          <a:xfrm>
            <a:off x="1833861" y="8287347"/>
            <a:ext cx="10662939" cy="1304181"/>
          </a:xfrm>
          <a:prstGeom prst="rect">
            <a:avLst/>
          </a:prstGeom>
          <a:noFill/>
          <a:ln/>
        </p:spPr>
        <p:txBody>
          <a:bodyPr wrap="square" lIns="0" tIns="0" rIns="0" bIns="0" rtlCol="0" anchor="t"/>
          <a:lstStyle/>
          <a:p>
            <a:pPr algn="just">
              <a:lnSpc>
                <a:spcPts val="3375"/>
              </a:lnSpc>
            </a:pPr>
            <a:r>
              <a:rPr lang="en-US" sz="2400" dirty="0"/>
              <a:t>In summary, this chat application allows real-time communication with secure login, private messaging, and group chat functionalities, making it a versatile tool for online communication</a:t>
            </a:r>
          </a:p>
        </p:txBody>
      </p:sp>
      <p:pic>
        <p:nvPicPr>
          <p:cNvPr id="16" name="Picture 15">
            <a:extLst>
              <a:ext uri="{FF2B5EF4-FFF2-40B4-BE49-F238E27FC236}">
                <a16:creationId xmlns:a16="http://schemas.microsoft.com/office/drawing/2014/main" id="{381B5254-81D8-B415-346C-9B19292BE6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29350" y="75665"/>
            <a:ext cx="5259500" cy="9538723"/>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1E26F7A-7798-C660-3EA2-A158C1C90F6E}"/>
              </a:ext>
            </a:extLst>
          </p:cNvPr>
          <p:cNvSpPr txBox="1"/>
          <p:nvPr/>
        </p:nvSpPr>
        <p:spPr>
          <a:xfrm>
            <a:off x="3276600" y="2400300"/>
            <a:ext cx="11582400" cy="3046988"/>
          </a:xfrm>
          <a:prstGeom prst="rect">
            <a:avLst/>
          </a:prstGeom>
          <a:noFill/>
        </p:spPr>
        <p:txBody>
          <a:bodyPr wrap="square" rtlCol="0">
            <a:spAutoFit/>
          </a:bodyPr>
          <a:lstStyle/>
          <a:p>
            <a:pPr algn="ctr"/>
            <a:endParaRPr lang="en-IN" sz="9600" b="1" dirty="0">
              <a:latin typeface="SimSun" panose="02010600030101010101" pitchFamily="2" charset="-122"/>
              <a:ea typeface="SimSun" panose="02010600030101010101" pitchFamily="2" charset="-122"/>
            </a:endParaRPr>
          </a:p>
          <a:p>
            <a:pPr algn="ctr"/>
            <a:r>
              <a:rPr lang="en-IN" sz="9600" b="1" dirty="0">
                <a:latin typeface="SimSun" panose="02010600030101010101" pitchFamily="2" charset="-122"/>
                <a:ea typeface="SimSun" panose="02010600030101010101" pitchFamily="2" charset="-122"/>
              </a:rPr>
              <a:t>THANK YOU</a:t>
            </a:r>
          </a:p>
        </p:txBody>
      </p:sp>
      <p:pic>
        <p:nvPicPr>
          <p:cNvPr id="3" name="object 14">
            <a:extLst>
              <a:ext uri="{FF2B5EF4-FFF2-40B4-BE49-F238E27FC236}">
                <a16:creationId xmlns:a16="http://schemas.microsoft.com/office/drawing/2014/main" id="{2A42A5BB-025C-4A3D-A82D-0AB253B5E6C7}"/>
              </a:ext>
            </a:extLst>
          </p:cNvPr>
          <p:cNvPicPr/>
          <p:nvPr/>
        </p:nvPicPr>
        <p:blipFill>
          <a:blip r:embed="rId2" cstate="print"/>
          <a:stretch>
            <a:fillRect/>
          </a:stretch>
        </p:blipFill>
        <p:spPr>
          <a:xfrm>
            <a:off x="0" y="7459753"/>
            <a:ext cx="4829624" cy="2819400"/>
          </a:xfrm>
          <a:prstGeom prst="rect">
            <a:avLst/>
          </a:prstGeom>
        </p:spPr>
      </p:pic>
      <p:pic>
        <p:nvPicPr>
          <p:cNvPr id="4" name="object 14">
            <a:extLst>
              <a:ext uri="{FF2B5EF4-FFF2-40B4-BE49-F238E27FC236}">
                <a16:creationId xmlns:a16="http://schemas.microsoft.com/office/drawing/2014/main" id="{20239213-2EA0-4E9E-B5F6-4E6D4543197E}"/>
              </a:ext>
            </a:extLst>
          </p:cNvPr>
          <p:cNvPicPr/>
          <p:nvPr/>
        </p:nvPicPr>
        <p:blipFill>
          <a:blip r:embed="rId2" cstate="print"/>
          <a:stretch>
            <a:fillRect/>
          </a:stretch>
        </p:blipFill>
        <p:spPr>
          <a:xfrm>
            <a:off x="13420276" y="-30986"/>
            <a:ext cx="4829624" cy="2819400"/>
          </a:xfrm>
          <a:prstGeom prst="rect">
            <a:avLst/>
          </a:prstGeom>
        </p:spPr>
      </p:pic>
    </p:spTree>
    <p:extLst>
      <p:ext uri="{BB962C8B-B14F-4D97-AF65-F5344CB8AC3E}">
        <p14:creationId xmlns:p14="http://schemas.microsoft.com/office/powerpoint/2010/main" val="153873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object 11"/>
          <p:cNvSpPr txBox="1">
            <a:spLocks noGrp="1"/>
          </p:cNvSpPr>
          <p:nvPr>
            <p:ph type="title"/>
          </p:nvPr>
        </p:nvSpPr>
        <p:spPr>
          <a:xfrm>
            <a:off x="5905500" y="1384507"/>
            <a:ext cx="6781800" cy="645498"/>
          </a:xfrm>
          <a:prstGeom prst="rect">
            <a:avLst/>
          </a:prstGeom>
        </p:spPr>
        <p:txBody>
          <a:bodyPr vert="horz" wrap="square" lIns="0" tIns="16510" rIns="0" bIns="0" rtlCol="0">
            <a:spAutoFit/>
          </a:bodyPr>
          <a:lstStyle/>
          <a:p>
            <a:pPr marL="12700">
              <a:spcBef>
                <a:spcPts val="130"/>
              </a:spcBef>
              <a:tabLst>
                <a:tab pos="4578350" algn="l"/>
              </a:tabLst>
            </a:pPr>
            <a:r>
              <a:rPr lang="en-US" sz="4800" b="1" i="1" spc="254" dirty="0">
                <a:solidFill>
                  <a:srgbClr val="231F20"/>
                </a:solidFill>
                <a:latin typeface="Trebuchet MS"/>
                <a:cs typeface="Trebuchet MS"/>
              </a:rPr>
              <a:t>INTRODUCTION</a:t>
            </a:r>
            <a:endParaRPr sz="9950" dirty="0"/>
          </a:p>
        </p:txBody>
      </p:sp>
      <p:sp>
        <p:nvSpPr>
          <p:cNvPr id="12" name="object 12"/>
          <p:cNvSpPr txBox="1"/>
          <p:nvPr/>
        </p:nvSpPr>
        <p:spPr>
          <a:xfrm>
            <a:off x="2142190" y="3396305"/>
            <a:ext cx="9608185" cy="598882"/>
          </a:xfrm>
          <a:prstGeom prst="rect">
            <a:avLst/>
          </a:prstGeom>
        </p:spPr>
        <p:txBody>
          <a:bodyPr vert="horz" wrap="square" lIns="0" tIns="257810" rIns="0" bIns="0" rtlCol="0">
            <a:spAutoFit/>
          </a:bodyPr>
          <a:lstStyle/>
          <a:p>
            <a:pPr marL="1766570">
              <a:lnSpc>
                <a:spcPct val="100000"/>
              </a:lnSpc>
              <a:spcBef>
                <a:spcPts val="2030"/>
              </a:spcBef>
              <a:tabLst>
                <a:tab pos="2831465" algn="l"/>
                <a:tab pos="3866515" algn="l"/>
                <a:tab pos="4778375" algn="l"/>
                <a:tab pos="5278755" algn="l"/>
                <a:tab pos="6238875" algn="l"/>
              </a:tabLst>
            </a:pPr>
            <a:r>
              <a:rPr sz="2200" spc="160" dirty="0">
                <a:solidFill>
                  <a:srgbClr val="231F20"/>
                </a:solidFill>
                <a:latin typeface="Trebuchet MS"/>
                <a:cs typeface="Trebuchet MS"/>
              </a:rPr>
              <a:t>.</a:t>
            </a:r>
            <a:endParaRPr sz="2200" dirty="0">
              <a:latin typeface="Trebuchet MS"/>
              <a:cs typeface="Trebuchet MS"/>
            </a:endParaRPr>
          </a:p>
        </p:txBody>
      </p:sp>
      <p:sp>
        <p:nvSpPr>
          <p:cNvPr id="15" name="TextBox 14">
            <a:extLst>
              <a:ext uri="{FF2B5EF4-FFF2-40B4-BE49-F238E27FC236}">
                <a16:creationId xmlns:a16="http://schemas.microsoft.com/office/drawing/2014/main" id="{D2C72A94-8E4E-C866-EA8B-F2397361C29D}"/>
              </a:ext>
            </a:extLst>
          </p:cNvPr>
          <p:cNvSpPr txBox="1"/>
          <p:nvPr/>
        </p:nvSpPr>
        <p:spPr>
          <a:xfrm>
            <a:off x="685800" y="2941810"/>
            <a:ext cx="17068800" cy="5632311"/>
          </a:xfrm>
          <a:prstGeom prst="rect">
            <a:avLst/>
          </a:prstGeom>
          <a:noFill/>
        </p:spPr>
        <p:txBody>
          <a:bodyPr wrap="square" rtlCol="0">
            <a:spAutoFit/>
          </a:bodyPr>
          <a:lstStyle/>
          <a:p>
            <a:pPr algn="just"/>
            <a:r>
              <a:rPr lang="en-US" sz="3600" b="1" dirty="0">
                <a:latin typeface="Times New Roman" panose="02020603050405020304" pitchFamily="18" charset="0"/>
                <a:cs typeface="Times New Roman" panose="02020603050405020304" pitchFamily="18" charset="0"/>
              </a:rPr>
              <a:t>Introduction to Building a Chat Application Using </a:t>
            </a:r>
            <a:r>
              <a:rPr lang="en-US" sz="3600" b="1" dirty="0" err="1">
                <a:latin typeface="Times New Roman" panose="02020603050405020304" pitchFamily="18" charset="0"/>
                <a:cs typeface="Times New Roman" panose="02020603050405020304" pitchFamily="18" charset="0"/>
              </a:rPr>
              <a:t>Tkinter</a:t>
            </a:r>
            <a:endParaRPr lang="en-US" sz="3600" b="1" dirty="0">
              <a:latin typeface="Times New Roman" panose="02020603050405020304" pitchFamily="18" charset="0"/>
              <a:cs typeface="Times New Roman" panose="02020603050405020304" pitchFamily="18" charset="0"/>
            </a:endParaRPr>
          </a:p>
          <a:p>
            <a:pPr algn="just"/>
            <a:endParaRPr lang="en-US" sz="3600" dirty="0">
              <a:latin typeface="Times New Roman" panose="02020603050405020304" pitchFamily="18" charset="0"/>
              <a:ea typeface="Source Sans Pro" panose="020B0503030403020204" pitchFamily="34" charset="0"/>
              <a:cs typeface="Times New Roman" panose="02020603050405020304" pitchFamily="18" charset="0"/>
            </a:endParaRPr>
          </a:p>
          <a:p>
            <a:pPr algn="just"/>
            <a:r>
              <a:rPr lang="en-US" sz="3600" dirty="0">
                <a:latin typeface="Times New Roman" panose="02020603050405020304" pitchFamily="18" charset="0"/>
                <a:ea typeface="Source Sans Pro" panose="020B0503030403020204" pitchFamily="34" charset="0"/>
                <a:cs typeface="Times New Roman" panose="02020603050405020304" pitchFamily="18" charset="0"/>
              </a:rPr>
              <a:t>This is a real-time chat application built using Python, </a:t>
            </a:r>
            <a:r>
              <a:rPr lang="en-US" sz="3600" dirty="0" err="1">
                <a:latin typeface="Times New Roman" panose="02020603050405020304" pitchFamily="18" charset="0"/>
                <a:ea typeface="Source Sans Pro" panose="020B0503030403020204" pitchFamily="34" charset="0"/>
                <a:cs typeface="Times New Roman" panose="02020603050405020304" pitchFamily="18" charset="0"/>
              </a:rPr>
              <a:t>Tkinter</a:t>
            </a:r>
            <a:r>
              <a:rPr lang="en-US" sz="3600" dirty="0">
                <a:latin typeface="Times New Roman" panose="02020603050405020304" pitchFamily="18" charset="0"/>
                <a:ea typeface="Source Sans Pro" panose="020B0503030403020204" pitchFamily="34" charset="0"/>
                <a:cs typeface="Times New Roman" panose="02020603050405020304" pitchFamily="18" charset="0"/>
              </a:rPr>
              <a:t> for the user interface, and socket programming for network communication.</a:t>
            </a:r>
          </a:p>
          <a:p>
            <a:pPr algn="just"/>
            <a:r>
              <a:rPr lang="en-US" sz="3600" dirty="0">
                <a:latin typeface="Times New Roman" panose="02020603050405020304" pitchFamily="18" charset="0"/>
                <a:ea typeface="Source Sans Pro" panose="020B0503030403020204" pitchFamily="34" charset="0"/>
                <a:cs typeface="Times New Roman" panose="02020603050405020304" pitchFamily="18" charset="0"/>
              </a:rPr>
              <a:t>A chat application allows users to send and receive messages in real-time. With Python, you can build a basic chat interface using </a:t>
            </a:r>
            <a:r>
              <a:rPr lang="en-US" sz="3600" dirty="0" err="1">
                <a:latin typeface="Times New Roman" panose="02020603050405020304" pitchFamily="18" charset="0"/>
                <a:ea typeface="Source Sans Pro" panose="020B0503030403020204" pitchFamily="34" charset="0"/>
                <a:cs typeface="Times New Roman" panose="02020603050405020304" pitchFamily="18" charset="0"/>
              </a:rPr>
              <a:t>Tkinter</a:t>
            </a:r>
            <a:r>
              <a:rPr lang="en-US" sz="3600" dirty="0">
                <a:latin typeface="Times New Roman" panose="02020603050405020304" pitchFamily="18" charset="0"/>
                <a:ea typeface="Source Sans Pro" panose="020B0503030403020204" pitchFamily="34" charset="0"/>
                <a:cs typeface="Times New Roman" panose="02020603050405020304" pitchFamily="18" charset="0"/>
              </a:rPr>
              <a:t>, a standard Python library used for creating graphical user interfaces (GUIs). </a:t>
            </a:r>
            <a:r>
              <a:rPr lang="en-US" sz="3600" dirty="0" err="1">
                <a:latin typeface="Times New Roman" panose="02020603050405020304" pitchFamily="18" charset="0"/>
                <a:ea typeface="Source Sans Pro" panose="020B0503030403020204" pitchFamily="34" charset="0"/>
                <a:cs typeface="Times New Roman" panose="02020603050405020304" pitchFamily="18" charset="0"/>
              </a:rPr>
              <a:t>Tkinter</a:t>
            </a:r>
            <a:r>
              <a:rPr lang="en-US" sz="3600" dirty="0">
                <a:latin typeface="Times New Roman" panose="02020603050405020304" pitchFamily="18" charset="0"/>
                <a:ea typeface="Source Sans Pro" panose="020B0503030403020204" pitchFamily="34" charset="0"/>
                <a:cs typeface="Times New Roman" panose="02020603050405020304" pitchFamily="18" charset="0"/>
              </a:rPr>
              <a:t> provides a simple way to design windows, buttons, and other components required to create interactive applications</a:t>
            </a:r>
            <a:r>
              <a:rPr lang="en-US" sz="3600" dirty="0">
                <a:latin typeface="Times New Roman" panose="02020603050405020304" pitchFamily="18" charset="0"/>
                <a:cs typeface="Times New Roman" panose="02020603050405020304" pitchFamily="18" charset="0"/>
              </a:rPr>
              <a:t>.</a:t>
            </a:r>
          </a:p>
          <a:p>
            <a:pPr algn="just"/>
            <a:r>
              <a:rPr lang="en-US" sz="3600" dirty="0">
                <a:latin typeface="Times New Roman" panose="02020603050405020304" pitchFamily="18" charset="0"/>
                <a:cs typeface="Times New Roman" panose="02020603050405020304" pitchFamily="18" charset="0"/>
              </a:rPr>
              <a:t>It supports multiple users, private messaging, and group chats, with user authentication for secure access.</a:t>
            </a:r>
          </a:p>
        </p:txBody>
      </p:sp>
      <p:pic>
        <p:nvPicPr>
          <p:cNvPr id="3" name="object 14">
            <a:extLst>
              <a:ext uri="{FF2B5EF4-FFF2-40B4-BE49-F238E27FC236}">
                <a16:creationId xmlns:a16="http://schemas.microsoft.com/office/drawing/2014/main" id="{32EA5033-2038-0B65-0518-7918DC265B0A}"/>
              </a:ext>
            </a:extLst>
          </p:cNvPr>
          <p:cNvPicPr/>
          <p:nvPr/>
        </p:nvPicPr>
        <p:blipFill>
          <a:blip r:embed="rId2" cstate="print"/>
          <a:stretch>
            <a:fillRect/>
          </a:stretch>
        </p:blipFill>
        <p:spPr>
          <a:xfrm>
            <a:off x="0" y="7459753"/>
            <a:ext cx="4829624" cy="2819400"/>
          </a:xfrm>
          <a:prstGeom prst="rect">
            <a:avLst/>
          </a:prstGeom>
        </p:spPr>
      </p:pic>
      <p:pic>
        <p:nvPicPr>
          <p:cNvPr id="6" name="object 14">
            <a:extLst>
              <a:ext uri="{FF2B5EF4-FFF2-40B4-BE49-F238E27FC236}">
                <a16:creationId xmlns:a16="http://schemas.microsoft.com/office/drawing/2014/main" id="{646389D1-FE1B-4BF1-A1EA-C31778375EB4}"/>
              </a:ext>
            </a:extLst>
          </p:cNvPr>
          <p:cNvPicPr/>
          <p:nvPr/>
        </p:nvPicPr>
        <p:blipFill>
          <a:blip r:embed="rId2" cstate="print"/>
          <a:stretch>
            <a:fillRect/>
          </a:stretch>
        </p:blipFill>
        <p:spPr>
          <a:xfrm>
            <a:off x="13458376" y="0"/>
            <a:ext cx="4829624" cy="28194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619B47A-C90A-D24A-36A6-E69CD4821EDE}"/>
              </a:ext>
            </a:extLst>
          </p:cNvPr>
          <p:cNvSpPr txBox="1"/>
          <p:nvPr/>
        </p:nvSpPr>
        <p:spPr>
          <a:xfrm>
            <a:off x="1143000" y="1425085"/>
            <a:ext cx="9144000" cy="6709529"/>
          </a:xfrm>
          <a:prstGeom prst="rect">
            <a:avLst/>
          </a:prstGeom>
          <a:noFill/>
        </p:spPr>
        <p:txBody>
          <a:bodyPr wrap="square" rtlCol="0">
            <a:spAutoFit/>
          </a:bodyPr>
          <a:lstStyle/>
          <a:p>
            <a:pPr>
              <a:buFont typeface="Arial" panose="020B0604020202020204" pitchFamily="34" charset="0"/>
              <a:buChar char="•"/>
            </a:pPr>
            <a:endParaRPr lang="en-US" sz="4000" b="1" dirty="0">
              <a:latin typeface="Times New Roman" panose="02020603050405020304" pitchFamily="18" charset="0"/>
              <a:cs typeface="Times New Roman" panose="02020603050405020304" pitchFamily="18" charset="0"/>
            </a:endParaRPr>
          </a:p>
          <a:p>
            <a:r>
              <a:rPr lang="en-US" sz="6600" b="1" dirty="0">
                <a:latin typeface="Times New Roman" panose="02020603050405020304" pitchFamily="18" charset="0"/>
                <a:cs typeface="Times New Roman" panose="02020603050405020304" pitchFamily="18" charset="0"/>
              </a:rPr>
              <a:t>Objective of This Project</a:t>
            </a:r>
          </a:p>
          <a:p>
            <a:endParaRPr lang="en-US" sz="4000" dirty="0">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en-US" sz="4400" dirty="0">
                <a:latin typeface="Cambria" panose="02040503050406030204" pitchFamily="18" charset="0"/>
                <a:ea typeface="Cambria" panose="02040503050406030204" pitchFamily="18" charset="0"/>
              </a:rPr>
              <a:t>Enable Real-Time communication</a:t>
            </a:r>
          </a:p>
          <a:p>
            <a:pPr marL="457200" indent="-457200" algn="just">
              <a:buFont typeface="Arial" panose="020B0604020202020204" pitchFamily="34" charset="0"/>
              <a:buChar char="•"/>
            </a:pPr>
            <a:r>
              <a:rPr lang="en-US" sz="4400" dirty="0">
                <a:latin typeface="Cambria" panose="02040503050406030204" pitchFamily="18" charset="0"/>
                <a:ea typeface="Cambria" panose="02040503050406030204" pitchFamily="18" charset="0"/>
              </a:rPr>
              <a:t>Secure User </a:t>
            </a:r>
            <a:r>
              <a:rPr lang="en-US" sz="4400" dirty="0" err="1">
                <a:latin typeface="Cambria" panose="02040503050406030204" pitchFamily="18" charset="0"/>
                <a:ea typeface="Cambria" panose="02040503050406030204" pitchFamily="18" charset="0"/>
              </a:rPr>
              <a:t>Authenication</a:t>
            </a:r>
            <a:endParaRPr lang="en-US" sz="4400" dirty="0">
              <a:latin typeface="Cambria" panose="02040503050406030204" pitchFamily="18" charset="0"/>
              <a:ea typeface="Cambria" panose="02040503050406030204" pitchFamily="18" charset="0"/>
            </a:endParaRPr>
          </a:p>
          <a:p>
            <a:pPr marL="457200" indent="-457200" algn="just">
              <a:buFont typeface="Arial" panose="020B0604020202020204" pitchFamily="34" charset="0"/>
              <a:buChar char="•"/>
            </a:pPr>
            <a:r>
              <a:rPr lang="en-US" sz="4400" dirty="0">
                <a:latin typeface="Cambria" panose="02040503050406030204" pitchFamily="18" charset="0"/>
                <a:ea typeface="Cambria" panose="02040503050406030204" pitchFamily="18" charset="0"/>
              </a:rPr>
              <a:t>Facilitate Multi-User Interaction</a:t>
            </a:r>
          </a:p>
          <a:p>
            <a:pPr marL="457200" indent="-457200" algn="just">
              <a:buFont typeface="Arial" panose="020B0604020202020204" pitchFamily="34" charset="0"/>
              <a:buChar char="•"/>
            </a:pPr>
            <a:r>
              <a:rPr lang="en-US" sz="4400" dirty="0">
                <a:latin typeface="Cambria" panose="02040503050406030204" pitchFamily="18" charset="0"/>
                <a:ea typeface="Cambria" panose="02040503050406030204" pitchFamily="18" charset="0"/>
              </a:rPr>
              <a:t>Simple and user-friendly</a:t>
            </a:r>
          </a:p>
          <a:p>
            <a:pPr marL="457200" indent="-457200" algn="just">
              <a:buFont typeface="Arial" panose="020B0604020202020204" pitchFamily="34" charset="0"/>
              <a:buChar char="•"/>
            </a:pPr>
            <a:r>
              <a:rPr lang="en-US" sz="4400" dirty="0">
                <a:latin typeface="Cambria" panose="02040503050406030204" pitchFamily="18" charset="0"/>
                <a:ea typeface="Cambria" panose="02040503050406030204" pitchFamily="18" charset="0"/>
              </a:rPr>
              <a:t>Support for private messaging</a:t>
            </a:r>
          </a:p>
          <a:p>
            <a:pPr marL="457200" indent="-457200" algn="just">
              <a:buFont typeface="Arial" panose="020B0604020202020204" pitchFamily="34" charset="0"/>
              <a:buChar char="•"/>
            </a:pPr>
            <a:r>
              <a:rPr lang="en-US" sz="4400" dirty="0">
                <a:latin typeface="Cambria" panose="02040503050406030204" pitchFamily="18" charset="0"/>
                <a:ea typeface="Cambria" panose="02040503050406030204" pitchFamily="18" charset="0"/>
              </a:rPr>
              <a:t>Reliable and Efficient </a:t>
            </a:r>
            <a:r>
              <a:rPr lang="en-US" sz="4400" dirty="0" err="1">
                <a:latin typeface="Cambria" panose="02040503050406030204" pitchFamily="18" charset="0"/>
                <a:ea typeface="Cambria" panose="02040503050406030204" pitchFamily="18" charset="0"/>
              </a:rPr>
              <a:t>performace</a:t>
            </a:r>
            <a:endParaRPr lang="en-US" sz="4400" dirty="0">
              <a:latin typeface="Cambria" panose="02040503050406030204" pitchFamily="18" charset="0"/>
              <a:ea typeface="Cambria" panose="02040503050406030204" pitchFamily="18" charset="0"/>
            </a:endParaRPr>
          </a:p>
          <a:p>
            <a:endParaRPr lang="en-US" sz="2000" dirty="0"/>
          </a:p>
        </p:txBody>
      </p:sp>
      <p:pic>
        <p:nvPicPr>
          <p:cNvPr id="3" name="object 14">
            <a:extLst>
              <a:ext uri="{FF2B5EF4-FFF2-40B4-BE49-F238E27FC236}">
                <a16:creationId xmlns:a16="http://schemas.microsoft.com/office/drawing/2014/main" id="{FB85C618-28AF-486E-48BD-A38CFAC08D0E}"/>
              </a:ext>
            </a:extLst>
          </p:cNvPr>
          <p:cNvPicPr/>
          <p:nvPr/>
        </p:nvPicPr>
        <p:blipFill>
          <a:blip r:embed="rId2" cstate="print"/>
          <a:stretch>
            <a:fillRect/>
          </a:stretch>
        </p:blipFill>
        <p:spPr>
          <a:xfrm>
            <a:off x="0" y="7459753"/>
            <a:ext cx="4829624" cy="2819400"/>
          </a:xfrm>
          <a:prstGeom prst="rect">
            <a:avLst/>
          </a:prstGeom>
        </p:spPr>
      </p:pic>
      <p:pic>
        <p:nvPicPr>
          <p:cNvPr id="5" name="object 14">
            <a:extLst>
              <a:ext uri="{FF2B5EF4-FFF2-40B4-BE49-F238E27FC236}">
                <a16:creationId xmlns:a16="http://schemas.microsoft.com/office/drawing/2014/main" id="{344BC2DD-AC49-4F2D-8518-173B13765B7A}"/>
              </a:ext>
            </a:extLst>
          </p:cNvPr>
          <p:cNvPicPr/>
          <p:nvPr/>
        </p:nvPicPr>
        <p:blipFill>
          <a:blip r:embed="rId2" cstate="print"/>
          <a:stretch>
            <a:fillRect/>
          </a:stretch>
        </p:blipFill>
        <p:spPr>
          <a:xfrm>
            <a:off x="13458376" y="15385"/>
            <a:ext cx="4829624" cy="2819400"/>
          </a:xfrm>
          <a:prstGeom prst="rect">
            <a:avLst/>
          </a:prstGeom>
        </p:spPr>
      </p:pic>
      <p:pic>
        <p:nvPicPr>
          <p:cNvPr id="6" name="Image 1" descr="preencoded.png">
            <a:extLst>
              <a:ext uri="{FF2B5EF4-FFF2-40B4-BE49-F238E27FC236}">
                <a16:creationId xmlns:a16="http://schemas.microsoft.com/office/drawing/2014/main" id="{6E861412-AA08-4771-A886-4BCE519670CB}"/>
              </a:ext>
            </a:extLst>
          </p:cNvPr>
          <p:cNvPicPr>
            <a:picLocks noChangeAspect="1"/>
          </p:cNvPicPr>
          <p:nvPr/>
        </p:nvPicPr>
        <p:blipFill>
          <a:blip r:embed="rId3"/>
          <a:stretch>
            <a:fillRect/>
          </a:stretch>
        </p:blipFill>
        <p:spPr>
          <a:xfrm>
            <a:off x="10744200" y="2834785"/>
            <a:ext cx="6934200" cy="5486400"/>
          </a:xfrm>
          <a:prstGeom prst="rect">
            <a:avLst/>
          </a:prstGeom>
        </p:spPr>
      </p:pic>
    </p:spTree>
    <p:extLst>
      <p:ext uri="{BB962C8B-B14F-4D97-AF65-F5344CB8AC3E}">
        <p14:creationId xmlns:p14="http://schemas.microsoft.com/office/powerpoint/2010/main" val="38944165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1F0A8F-C06A-E28C-19A1-1392415F44BE}"/>
              </a:ext>
            </a:extLst>
          </p:cNvPr>
          <p:cNvSpPr txBox="1"/>
          <p:nvPr/>
        </p:nvSpPr>
        <p:spPr>
          <a:xfrm>
            <a:off x="609600" y="819239"/>
            <a:ext cx="10287000" cy="8648521"/>
          </a:xfrm>
          <a:prstGeom prst="rect">
            <a:avLst/>
          </a:prstGeom>
          <a:noFill/>
        </p:spPr>
        <p:txBody>
          <a:bodyPr wrap="square" rtlCol="0">
            <a:spAutoFit/>
          </a:bodyPr>
          <a:lstStyle/>
          <a:p>
            <a:pPr algn="just"/>
            <a:r>
              <a:rPr lang="en-US" sz="4000" b="1" dirty="0">
                <a:latin typeface="Times New Roman" panose="02020603050405020304" pitchFamily="18" charset="0"/>
                <a:cs typeface="Times New Roman" panose="02020603050405020304" pitchFamily="18" charset="0"/>
              </a:rPr>
              <a:t>In this project, we will design a simple chat application with the following features:</a:t>
            </a:r>
          </a:p>
          <a:p>
            <a:pPr algn="just"/>
            <a:endParaRPr lang="en-US" sz="4000" dirty="0">
              <a:latin typeface="Times New Roman" panose="02020603050405020304" pitchFamily="18" charset="0"/>
              <a:cs typeface="Times New Roman" panose="02020603050405020304" pitchFamily="18" charset="0"/>
            </a:endParaRPr>
          </a:p>
          <a:p>
            <a:pPr marL="571500" indent="-571500" algn="just">
              <a:buFont typeface="Wingdings" panose="05000000000000000000" pitchFamily="2" charset="2"/>
              <a:buChar char="v"/>
            </a:pPr>
            <a:r>
              <a:rPr lang="en-US" sz="4000" dirty="0">
                <a:latin typeface="Times New Roman" panose="02020603050405020304" pitchFamily="18" charset="0"/>
                <a:ea typeface="Source Sans Pro" panose="020B0503030403020204" pitchFamily="34" charset="0"/>
                <a:cs typeface="Times New Roman" panose="02020603050405020304" pitchFamily="18" charset="0"/>
              </a:rPr>
              <a:t> </a:t>
            </a:r>
            <a:r>
              <a:rPr lang="en-US" sz="3600" dirty="0">
                <a:latin typeface="Times New Roman" panose="02020603050405020304" pitchFamily="18" charset="0"/>
                <a:ea typeface="Source Sans Pro" panose="020B0503030403020204" pitchFamily="34" charset="0"/>
                <a:cs typeface="Times New Roman" panose="02020603050405020304" pitchFamily="18" charset="0"/>
              </a:rPr>
              <a:t>A window displaying the chat conversation.</a:t>
            </a:r>
          </a:p>
          <a:p>
            <a:pPr marL="571500" indent="-571500" algn="just">
              <a:buFont typeface="Wingdings" panose="05000000000000000000" pitchFamily="2" charset="2"/>
              <a:buChar char="v"/>
            </a:pPr>
            <a:r>
              <a:rPr lang="en-US" sz="3600" dirty="0">
                <a:latin typeface="Times New Roman" panose="02020603050405020304" pitchFamily="18" charset="0"/>
                <a:ea typeface="Source Sans Pro" panose="020B0503030403020204" pitchFamily="34" charset="0"/>
                <a:cs typeface="Times New Roman" panose="02020603050405020304" pitchFamily="18" charset="0"/>
              </a:rPr>
              <a:t> An input box for typing messages.</a:t>
            </a:r>
          </a:p>
          <a:p>
            <a:pPr marL="571500" indent="-571500" algn="just">
              <a:buFont typeface="Wingdings" panose="05000000000000000000" pitchFamily="2" charset="2"/>
              <a:buChar char="v"/>
            </a:pPr>
            <a:r>
              <a:rPr lang="en-US" sz="3600" dirty="0">
                <a:latin typeface="Times New Roman" panose="02020603050405020304" pitchFamily="18" charset="0"/>
                <a:ea typeface="Source Sans Pro" panose="020B0503030403020204" pitchFamily="34" charset="0"/>
                <a:cs typeface="Times New Roman" panose="02020603050405020304" pitchFamily="18" charset="0"/>
              </a:rPr>
              <a:t> A button to send the typed message to the chat window.</a:t>
            </a:r>
          </a:p>
          <a:p>
            <a:pPr marL="571500" indent="-571500" algn="just">
              <a:buFont typeface="Wingdings" panose="05000000000000000000" pitchFamily="2" charset="2"/>
              <a:buChar char="v"/>
            </a:pPr>
            <a:r>
              <a:rPr lang="en-US" sz="3600" dirty="0">
                <a:latin typeface="Times New Roman" panose="02020603050405020304" pitchFamily="18" charset="0"/>
                <a:ea typeface="Source Sans Pro" panose="020B0503030403020204" pitchFamily="34" charset="0"/>
                <a:cs typeface="Times New Roman" panose="02020603050405020304" pitchFamily="18" charset="0"/>
              </a:rPr>
              <a:t>A button to disconnect from the chat window</a:t>
            </a:r>
          </a:p>
          <a:p>
            <a:pPr marL="571500" indent="-571500" algn="just">
              <a:buFont typeface="Wingdings" panose="05000000000000000000" pitchFamily="2" charset="2"/>
              <a:buChar char="v"/>
            </a:pPr>
            <a:r>
              <a:rPr lang="en-US" sz="3600" dirty="0">
                <a:latin typeface="Times New Roman" panose="02020603050405020304" pitchFamily="18" charset="0"/>
                <a:ea typeface="Source Sans Pro" panose="020B0503030403020204" pitchFamily="34" charset="0"/>
                <a:cs typeface="Times New Roman" panose="02020603050405020304" pitchFamily="18" charset="0"/>
              </a:rPr>
              <a:t>Also a Button having emojis</a:t>
            </a:r>
          </a:p>
          <a:p>
            <a:pPr marL="571500" indent="-571500" algn="just">
              <a:buFont typeface="Wingdings" panose="05000000000000000000" pitchFamily="2" charset="2"/>
              <a:buChar char="v"/>
            </a:pPr>
            <a:r>
              <a:rPr lang="en-US" sz="3600" dirty="0">
                <a:latin typeface="Times New Roman" panose="02020603050405020304" pitchFamily="18" charset="0"/>
                <a:ea typeface="Source Sans Pro" panose="020B0503030403020204" pitchFamily="34" charset="0"/>
                <a:cs typeface="Times New Roman" panose="02020603050405020304" pitchFamily="18" charset="0"/>
              </a:rPr>
              <a:t>This application will simulate a basic chat system where messages typed by    the user are displayed in the chat window.</a:t>
            </a:r>
          </a:p>
          <a:p>
            <a:pPr marL="571500" indent="-571500" algn="just">
              <a:buFont typeface="Wingdings" panose="05000000000000000000" pitchFamily="2" charset="2"/>
              <a:buChar char="v"/>
            </a:pPr>
            <a:r>
              <a:rPr lang="en-US" sz="3600" dirty="0">
                <a:latin typeface="Times New Roman" panose="02020603050405020304" pitchFamily="18" charset="0"/>
                <a:ea typeface="Source Sans Pro" panose="020B0503030403020204" pitchFamily="34" charset="0"/>
                <a:cs typeface="Times New Roman" panose="02020603050405020304" pitchFamily="18" charset="0"/>
              </a:rPr>
              <a:t>The GUI is interactive, allowing users to send messages by clicking a "Send" button or pressing the "Enter" key.</a:t>
            </a:r>
          </a:p>
        </p:txBody>
      </p:sp>
      <p:pic>
        <p:nvPicPr>
          <p:cNvPr id="3" name="object 14">
            <a:extLst>
              <a:ext uri="{FF2B5EF4-FFF2-40B4-BE49-F238E27FC236}">
                <a16:creationId xmlns:a16="http://schemas.microsoft.com/office/drawing/2014/main" id="{13117458-E7D6-6074-EB94-929884FFEFA8}"/>
              </a:ext>
            </a:extLst>
          </p:cNvPr>
          <p:cNvPicPr/>
          <p:nvPr/>
        </p:nvPicPr>
        <p:blipFill>
          <a:blip r:embed="rId2" cstate="print"/>
          <a:stretch>
            <a:fillRect/>
          </a:stretch>
        </p:blipFill>
        <p:spPr>
          <a:xfrm>
            <a:off x="0" y="7459753"/>
            <a:ext cx="4829624" cy="2819400"/>
          </a:xfrm>
          <a:prstGeom prst="rect">
            <a:avLst/>
          </a:prstGeom>
        </p:spPr>
      </p:pic>
      <p:pic>
        <p:nvPicPr>
          <p:cNvPr id="8" name="Picture 7">
            <a:extLst>
              <a:ext uri="{FF2B5EF4-FFF2-40B4-BE49-F238E27FC236}">
                <a16:creationId xmlns:a16="http://schemas.microsoft.com/office/drawing/2014/main" id="{3AB6A47F-8447-4991-B936-A37621815A76}"/>
              </a:ext>
            </a:extLst>
          </p:cNvPr>
          <p:cNvPicPr>
            <a:picLocks noChangeAspect="1"/>
          </p:cNvPicPr>
          <p:nvPr/>
        </p:nvPicPr>
        <p:blipFill rotWithShape="1">
          <a:blip r:embed="rId3">
            <a:extLst>
              <a:ext uri="{28A0092B-C50C-407E-A947-70E740481C1C}">
                <a14:useLocalDpi xmlns:a14="http://schemas.microsoft.com/office/drawing/2010/main" val="0"/>
              </a:ext>
            </a:extLst>
          </a:blip>
          <a:srcRect l="22000" t="2445" r="11500" b="9554"/>
          <a:stretch/>
        </p:blipFill>
        <p:spPr>
          <a:xfrm>
            <a:off x="11000926" y="952500"/>
            <a:ext cx="7287074" cy="7916953"/>
          </a:xfrm>
          <a:prstGeom prst="rect">
            <a:avLst/>
          </a:prstGeom>
        </p:spPr>
      </p:pic>
    </p:spTree>
    <p:extLst>
      <p:ext uri="{BB962C8B-B14F-4D97-AF65-F5344CB8AC3E}">
        <p14:creationId xmlns:p14="http://schemas.microsoft.com/office/powerpoint/2010/main" val="27417011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1F0A8F-C06A-E28C-19A1-1392415F44BE}"/>
              </a:ext>
            </a:extLst>
          </p:cNvPr>
          <p:cNvSpPr txBox="1"/>
          <p:nvPr/>
        </p:nvSpPr>
        <p:spPr>
          <a:xfrm>
            <a:off x="685800" y="1181100"/>
            <a:ext cx="11734800" cy="6617196"/>
          </a:xfrm>
          <a:prstGeom prst="rect">
            <a:avLst/>
          </a:prstGeom>
          <a:noFill/>
        </p:spPr>
        <p:txBody>
          <a:bodyPr wrap="square" rtlCol="0">
            <a:spAutoFit/>
          </a:bodyPr>
          <a:lstStyle/>
          <a:p>
            <a:pPr algn="ctr"/>
            <a:endParaRPr lang="en-US" sz="4000" dirty="0">
              <a:latin typeface="Times New Roman" panose="02020603050405020304" pitchFamily="18" charset="0"/>
              <a:cs typeface="Times New Roman" panose="02020603050405020304" pitchFamily="18" charset="0"/>
            </a:endParaRPr>
          </a:p>
          <a:p>
            <a:pPr algn="ctr"/>
            <a:r>
              <a:rPr lang="en-US" sz="6600" dirty="0">
                <a:latin typeface="Times New Roman" panose="02020603050405020304" pitchFamily="18" charset="0"/>
                <a:cs typeface="Times New Roman" panose="02020603050405020304" pitchFamily="18" charset="0"/>
              </a:rPr>
              <a:t>       PROBLEM STATEMENT</a:t>
            </a:r>
          </a:p>
          <a:p>
            <a:pPr algn="ctr"/>
            <a:endParaRPr lang="en-US" sz="6600" dirty="0">
              <a:latin typeface="Times New Roman" panose="02020603050405020304" pitchFamily="18" charset="0"/>
              <a:cs typeface="Times New Roman" panose="02020603050405020304" pitchFamily="18" charset="0"/>
            </a:endParaRPr>
          </a:p>
          <a:p>
            <a:pPr algn="just"/>
            <a:r>
              <a:rPr lang="en-US" sz="3600" dirty="0">
                <a:latin typeface="Times New Roman" panose="02020603050405020304" pitchFamily="18" charset="0"/>
                <a:ea typeface="Source Sans Pro" panose="020B0503030403020204" pitchFamily="34" charset="0"/>
                <a:cs typeface="Times New Roman" panose="02020603050405020304" pitchFamily="18" charset="0"/>
              </a:rPr>
              <a:t>Design and implement a real-time, user-friendly chat application that enables communication between multiple users over a network using Python and </a:t>
            </a:r>
            <a:r>
              <a:rPr lang="en-US" sz="3600" dirty="0" err="1">
                <a:latin typeface="Times New Roman" panose="02020603050405020304" pitchFamily="18" charset="0"/>
                <a:ea typeface="Source Sans Pro" panose="020B0503030403020204" pitchFamily="34" charset="0"/>
                <a:cs typeface="Times New Roman" panose="02020603050405020304" pitchFamily="18" charset="0"/>
              </a:rPr>
              <a:t>Tkinter</a:t>
            </a:r>
            <a:r>
              <a:rPr lang="en-US" sz="3600" dirty="0">
                <a:latin typeface="Times New Roman" panose="02020603050405020304" pitchFamily="18" charset="0"/>
                <a:ea typeface="Source Sans Pro" panose="020B0503030403020204" pitchFamily="34" charset="0"/>
                <a:cs typeface="Times New Roman" panose="02020603050405020304" pitchFamily="18" charset="0"/>
              </a:rPr>
              <a:t> for the user interface, and socket programming for handling network connections. The application should support user authentication, private messaging, and basic chat room functionalities.</a:t>
            </a:r>
          </a:p>
        </p:txBody>
      </p:sp>
      <p:pic>
        <p:nvPicPr>
          <p:cNvPr id="3" name="object 14">
            <a:extLst>
              <a:ext uri="{FF2B5EF4-FFF2-40B4-BE49-F238E27FC236}">
                <a16:creationId xmlns:a16="http://schemas.microsoft.com/office/drawing/2014/main" id="{BB2F11E3-1F05-616C-3DC7-F31BC4A5D936}"/>
              </a:ext>
            </a:extLst>
          </p:cNvPr>
          <p:cNvPicPr/>
          <p:nvPr/>
        </p:nvPicPr>
        <p:blipFill>
          <a:blip r:embed="rId2" cstate="print"/>
          <a:stretch>
            <a:fillRect/>
          </a:stretch>
        </p:blipFill>
        <p:spPr>
          <a:xfrm>
            <a:off x="0" y="7412128"/>
            <a:ext cx="4829624" cy="2819400"/>
          </a:xfrm>
          <a:prstGeom prst="rect">
            <a:avLst/>
          </a:prstGeom>
        </p:spPr>
      </p:pic>
      <p:pic>
        <p:nvPicPr>
          <p:cNvPr id="3074" name="Picture 2" descr="How To Write A Problem Statement? 8 ...">
            <a:extLst>
              <a:ext uri="{FF2B5EF4-FFF2-40B4-BE49-F238E27FC236}">
                <a16:creationId xmlns:a16="http://schemas.microsoft.com/office/drawing/2014/main" id="{48694FC8-7319-2A3E-9F30-B0948B7D1E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77799" y="2095500"/>
            <a:ext cx="4728117" cy="51103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87897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440E9CB-8A10-AA8F-3FF0-C7835CEF23CB}"/>
              </a:ext>
            </a:extLst>
          </p:cNvPr>
          <p:cNvSpPr txBox="1"/>
          <p:nvPr/>
        </p:nvSpPr>
        <p:spPr>
          <a:xfrm>
            <a:off x="457201" y="1058571"/>
            <a:ext cx="11810999" cy="8123529"/>
          </a:xfrm>
          <a:prstGeom prst="rect">
            <a:avLst/>
          </a:prstGeom>
        </p:spPr>
        <p:txBody>
          <a:bodyPr vert="horz" lIns="45720" tIns="45720" rIns="45720" bIns="45720" rtlCol="0">
            <a:noAutofit/>
          </a:bodyPr>
          <a:lstStyle/>
          <a:p>
            <a:pPr algn="just" defTabSz="914400">
              <a:lnSpc>
                <a:spcPct val="90000"/>
              </a:lnSpc>
              <a:spcAft>
                <a:spcPts val="600"/>
              </a:spcAft>
              <a:buClr>
                <a:schemeClr val="accent1"/>
              </a:buClr>
            </a:pPr>
            <a:r>
              <a:rPr lang="en-US" sz="3200" b="1" dirty="0">
                <a:latin typeface="Times New Roman" panose="02020603050405020304" pitchFamily="18" charset="0"/>
                <a:ea typeface="Source Sans Pro" panose="020B0503030403020204" pitchFamily="34" charset="0"/>
                <a:cs typeface="Times New Roman" panose="02020603050405020304" pitchFamily="18" charset="0"/>
              </a:rPr>
              <a:t>Key Concepts</a:t>
            </a:r>
          </a:p>
          <a:p>
            <a:pPr algn="just" defTabSz="914400">
              <a:lnSpc>
                <a:spcPct val="90000"/>
              </a:lnSpc>
              <a:spcAft>
                <a:spcPts val="600"/>
              </a:spcAft>
              <a:buClr>
                <a:schemeClr val="accent1"/>
              </a:buClr>
            </a:pPr>
            <a:r>
              <a:rPr lang="en-US" sz="3200" b="1" dirty="0">
                <a:latin typeface="Times New Roman" panose="02020603050405020304" pitchFamily="18" charset="0"/>
                <a:ea typeface="Source Sans Pro" panose="020B0503030403020204" pitchFamily="34" charset="0"/>
                <a:cs typeface="Times New Roman" panose="02020603050405020304" pitchFamily="18" charset="0"/>
              </a:rPr>
              <a:t>Sockets</a:t>
            </a:r>
            <a:r>
              <a:rPr lang="en-US" sz="3200" dirty="0">
                <a:latin typeface="Times New Roman" panose="02020603050405020304" pitchFamily="18" charset="0"/>
                <a:ea typeface="Source Sans Pro" panose="020B0503030403020204" pitchFamily="34" charset="0"/>
                <a:cs typeface="Times New Roman" panose="02020603050405020304" pitchFamily="18" charset="0"/>
              </a:rPr>
              <a:t>: Used for communication over the network. The server listens for incoming connections, while clients connect to the server.</a:t>
            </a:r>
          </a:p>
          <a:p>
            <a:pPr algn="just" defTabSz="914400">
              <a:lnSpc>
                <a:spcPct val="90000"/>
              </a:lnSpc>
              <a:spcAft>
                <a:spcPts val="600"/>
              </a:spcAft>
              <a:buClr>
                <a:schemeClr val="accent1"/>
              </a:buClr>
            </a:pPr>
            <a:r>
              <a:rPr lang="en-US" sz="3200" b="1" dirty="0" err="1">
                <a:latin typeface="Times New Roman" panose="02020603050405020304" pitchFamily="18" charset="0"/>
                <a:ea typeface="Source Sans Pro" panose="020B0503030403020204" pitchFamily="34" charset="0"/>
                <a:cs typeface="Times New Roman" panose="02020603050405020304" pitchFamily="18" charset="0"/>
              </a:rPr>
              <a:t>Tkinter</a:t>
            </a:r>
            <a:r>
              <a:rPr lang="en-US" sz="3200" dirty="0">
                <a:latin typeface="Times New Roman" panose="02020603050405020304" pitchFamily="18" charset="0"/>
                <a:ea typeface="Source Sans Pro" panose="020B0503030403020204" pitchFamily="34" charset="0"/>
                <a:cs typeface="Times New Roman" panose="02020603050405020304" pitchFamily="18" charset="0"/>
              </a:rPr>
              <a:t>: A built-in Python library for creating graphical user interfaces (GUIs).</a:t>
            </a:r>
          </a:p>
          <a:p>
            <a:pPr algn="just" defTabSz="914400">
              <a:lnSpc>
                <a:spcPct val="90000"/>
              </a:lnSpc>
              <a:spcAft>
                <a:spcPts val="600"/>
              </a:spcAft>
              <a:buClr>
                <a:schemeClr val="accent1"/>
              </a:buClr>
            </a:pPr>
            <a:r>
              <a:rPr lang="en-US" sz="3200" b="1" dirty="0">
                <a:latin typeface="Times New Roman" panose="02020603050405020304" pitchFamily="18" charset="0"/>
                <a:cs typeface="Times New Roman" panose="02020603050405020304" pitchFamily="18" charset="0"/>
              </a:rPr>
              <a:t>Basic Structure</a:t>
            </a:r>
          </a:p>
          <a:p>
            <a:pPr algn="just" defTabSz="914400">
              <a:lnSpc>
                <a:spcPct val="90000"/>
              </a:lnSpc>
              <a:spcAft>
                <a:spcPts val="600"/>
              </a:spcAft>
              <a:buClr>
                <a:schemeClr val="accent1"/>
              </a:buClr>
              <a:buFont typeface="+mj-lt"/>
              <a:buAutoNum type="arabicPeriod"/>
            </a:pPr>
            <a:r>
              <a:rPr lang="en-US" sz="3200" b="1" dirty="0">
                <a:latin typeface="Times New Roman" panose="02020603050405020304" pitchFamily="18" charset="0"/>
                <a:cs typeface="Times New Roman" panose="02020603050405020304" pitchFamily="18" charset="0"/>
              </a:rPr>
              <a:t>Server Code</a:t>
            </a:r>
            <a:r>
              <a:rPr lang="en-US" sz="3200" dirty="0">
                <a:latin typeface="Times New Roman" panose="02020603050405020304" pitchFamily="18" charset="0"/>
                <a:cs typeface="Times New Roman" panose="02020603050405020304" pitchFamily="18" charset="0"/>
              </a:rPr>
              <a:t>:</a:t>
            </a:r>
          </a:p>
          <a:p>
            <a:pPr marL="742950" lvl="1" indent="-285750" algn="just" defTabSz="914400">
              <a:lnSpc>
                <a:spcPct val="90000"/>
              </a:lnSpc>
              <a:spcAft>
                <a:spcPts val="600"/>
              </a:spcAft>
              <a:buClr>
                <a:schemeClr val="accent1"/>
              </a:buClr>
              <a:buFont typeface="+mj-lt"/>
              <a:buAutoNum type="arabicPeriod"/>
            </a:pPr>
            <a:r>
              <a:rPr lang="en-US" sz="3200" dirty="0">
                <a:latin typeface="Times New Roman" panose="02020603050405020304" pitchFamily="18" charset="0"/>
                <a:cs typeface="Times New Roman" panose="02020603050405020304" pitchFamily="18" charset="0"/>
              </a:rPr>
              <a:t>Create a socket to listen for incoming connections.</a:t>
            </a:r>
          </a:p>
          <a:p>
            <a:pPr marL="742950" lvl="1" indent="-285750" algn="just" defTabSz="914400">
              <a:lnSpc>
                <a:spcPct val="90000"/>
              </a:lnSpc>
              <a:spcAft>
                <a:spcPts val="600"/>
              </a:spcAft>
              <a:buClr>
                <a:schemeClr val="accent1"/>
              </a:buClr>
              <a:buFont typeface="+mj-lt"/>
              <a:buAutoNum type="arabicPeriod"/>
            </a:pPr>
            <a:r>
              <a:rPr lang="en-US" sz="3200" dirty="0">
                <a:latin typeface="Times New Roman" panose="02020603050405020304" pitchFamily="18" charset="0"/>
                <a:cs typeface="Times New Roman" panose="02020603050405020304" pitchFamily="18" charset="0"/>
              </a:rPr>
              <a:t>Accept connections from clients.</a:t>
            </a:r>
          </a:p>
          <a:p>
            <a:pPr marL="742950" lvl="1" indent="-285750" algn="just" defTabSz="914400">
              <a:lnSpc>
                <a:spcPct val="90000"/>
              </a:lnSpc>
              <a:spcAft>
                <a:spcPts val="600"/>
              </a:spcAft>
              <a:buClr>
                <a:schemeClr val="accent1"/>
              </a:buClr>
              <a:buFont typeface="+mj-lt"/>
              <a:buAutoNum type="arabicPeriod"/>
            </a:pPr>
            <a:r>
              <a:rPr lang="en-US" sz="3200" dirty="0">
                <a:latin typeface="Times New Roman" panose="02020603050405020304" pitchFamily="18" charset="0"/>
                <a:cs typeface="Times New Roman" panose="02020603050405020304" pitchFamily="18" charset="0"/>
              </a:rPr>
              <a:t>Receive messages and broadcast them to all connected clients.</a:t>
            </a:r>
          </a:p>
          <a:p>
            <a:pPr algn="just" defTabSz="914400">
              <a:lnSpc>
                <a:spcPct val="90000"/>
              </a:lnSpc>
              <a:spcAft>
                <a:spcPts val="600"/>
              </a:spcAft>
              <a:buClr>
                <a:schemeClr val="accent1"/>
              </a:buClr>
              <a:buFont typeface="+mj-lt"/>
              <a:buAutoNum type="arabicPeriod"/>
            </a:pPr>
            <a:r>
              <a:rPr lang="en-US" sz="3200" b="1" dirty="0">
                <a:latin typeface="Times New Roman" panose="02020603050405020304" pitchFamily="18" charset="0"/>
                <a:cs typeface="Times New Roman" panose="02020603050405020304" pitchFamily="18" charset="0"/>
              </a:rPr>
              <a:t>Client Code</a:t>
            </a:r>
            <a:r>
              <a:rPr lang="en-US" sz="3200" dirty="0">
                <a:latin typeface="Times New Roman" panose="02020603050405020304" pitchFamily="18" charset="0"/>
                <a:cs typeface="Times New Roman" panose="02020603050405020304" pitchFamily="18" charset="0"/>
              </a:rPr>
              <a:t>:</a:t>
            </a:r>
          </a:p>
          <a:p>
            <a:pPr marL="742950" lvl="1" indent="-285750" algn="just" defTabSz="914400">
              <a:lnSpc>
                <a:spcPct val="90000"/>
              </a:lnSpc>
              <a:spcAft>
                <a:spcPts val="600"/>
              </a:spcAft>
              <a:buClr>
                <a:schemeClr val="accent1"/>
              </a:buClr>
              <a:buFont typeface="+mj-lt"/>
              <a:buAutoNum type="arabicPeriod"/>
            </a:pPr>
            <a:r>
              <a:rPr lang="en-US" sz="3200" dirty="0">
                <a:latin typeface="Times New Roman" panose="02020603050405020304" pitchFamily="18" charset="0"/>
                <a:cs typeface="Times New Roman" panose="02020603050405020304" pitchFamily="18" charset="0"/>
              </a:rPr>
              <a:t>Create a socket to connect to the server.</a:t>
            </a:r>
          </a:p>
          <a:p>
            <a:pPr marL="742950" lvl="1" indent="-285750" algn="just" defTabSz="914400">
              <a:lnSpc>
                <a:spcPct val="90000"/>
              </a:lnSpc>
              <a:spcAft>
                <a:spcPts val="600"/>
              </a:spcAft>
              <a:buClr>
                <a:schemeClr val="accent1"/>
              </a:buClr>
              <a:buFont typeface="+mj-lt"/>
              <a:buAutoNum type="arabicPeriod"/>
            </a:pPr>
            <a:r>
              <a:rPr lang="en-US" sz="3200" dirty="0">
                <a:latin typeface="Times New Roman" panose="02020603050405020304" pitchFamily="18" charset="0"/>
                <a:cs typeface="Times New Roman" panose="02020603050405020304" pitchFamily="18" charset="0"/>
              </a:rPr>
              <a:t>Use </a:t>
            </a:r>
            <a:r>
              <a:rPr lang="en-US" sz="3200" dirty="0" err="1">
                <a:latin typeface="Times New Roman" panose="02020603050405020304" pitchFamily="18" charset="0"/>
                <a:cs typeface="Times New Roman" panose="02020603050405020304" pitchFamily="18" charset="0"/>
              </a:rPr>
              <a:t>Tkinter</a:t>
            </a:r>
            <a:r>
              <a:rPr lang="en-US" sz="3200" dirty="0">
                <a:latin typeface="Times New Roman" panose="02020603050405020304" pitchFamily="18" charset="0"/>
                <a:cs typeface="Times New Roman" panose="02020603050405020304" pitchFamily="18" charset="0"/>
              </a:rPr>
              <a:t> to create a simple user interface with a text box for displaying messages and an entry box for sending messages.</a:t>
            </a:r>
          </a:p>
          <a:p>
            <a:pPr marL="742950" lvl="1" indent="-285750" algn="just" defTabSz="914400">
              <a:lnSpc>
                <a:spcPct val="90000"/>
              </a:lnSpc>
              <a:spcAft>
                <a:spcPts val="600"/>
              </a:spcAft>
              <a:buClr>
                <a:schemeClr val="accent1"/>
              </a:buClr>
              <a:buFont typeface="+mj-lt"/>
              <a:buAutoNum type="arabicPeriod"/>
            </a:pPr>
            <a:r>
              <a:rPr lang="en-US" sz="3200" dirty="0">
                <a:latin typeface="Times New Roman" panose="02020603050405020304" pitchFamily="18" charset="0"/>
                <a:cs typeface="Times New Roman" panose="02020603050405020304" pitchFamily="18" charset="0"/>
              </a:rPr>
              <a:t>Send messages to the server and receive messages from it.</a:t>
            </a:r>
          </a:p>
          <a:p>
            <a:pPr defTabSz="914400">
              <a:lnSpc>
                <a:spcPct val="90000"/>
              </a:lnSpc>
              <a:spcAft>
                <a:spcPts val="600"/>
              </a:spcAft>
              <a:buClr>
                <a:schemeClr val="accent1"/>
              </a:buClr>
            </a:pPr>
            <a:endParaRPr lang="en-US" sz="3200" dirty="0">
              <a:latin typeface="Source Sans Pro" panose="020B0503030403020204" pitchFamily="34" charset="0"/>
              <a:ea typeface="Source Sans Pro" panose="020B0503030403020204" pitchFamily="34" charset="0"/>
              <a:cs typeface="Times New Roman" panose="02020603050405020304" pitchFamily="18" charset="0"/>
            </a:endParaRPr>
          </a:p>
          <a:p>
            <a:pPr defTabSz="914400">
              <a:lnSpc>
                <a:spcPct val="90000"/>
              </a:lnSpc>
              <a:spcAft>
                <a:spcPts val="600"/>
              </a:spcAft>
              <a:buClr>
                <a:schemeClr val="accent1"/>
              </a:buClr>
            </a:pPr>
            <a:endParaRPr lang="en-US" sz="3200" dirty="0">
              <a:latin typeface="Source Sans Pro" panose="020B0503030403020204" pitchFamily="34" charset="0"/>
              <a:ea typeface="Source Sans Pro" panose="020B0503030403020204" pitchFamily="34" charset="0"/>
              <a:cs typeface="Times New Roman" panose="02020603050405020304" pitchFamily="18" charset="0"/>
            </a:endParaRPr>
          </a:p>
          <a:p>
            <a:pPr defTabSz="914400">
              <a:lnSpc>
                <a:spcPct val="90000"/>
              </a:lnSpc>
              <a:spcAft>
                <a:spcPts val="600"/>
              </a:spcAft>
              <a:buClr>
                <a:schemeClr val="accent1"/>
              </a:buClr>
            </a:pPr>
            <a:endParaRPr lang="en-US" sz="3200" dirty="0">
              <a:latin typeface="Source Sans Pro" panose="020B0503030403020204" pitchFamily="34" charset="0"/>
              <a:ea typeface="Source Sans Pro" panose="020B050303040302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2073851E-ECC8-C60B-BEB8-1FB11D5C24BC}"/>
              </a:ext>
            </a:extLst>
          </p:cNvPr>
          <p:cNvPicPr>
            <a:picLocks noChangeAspect="1"/>
          </p:cNvPicPr>
          <p:nvPr/>
        </p:nvPicPr>
        <p:blipFill>
          <a:blip r:embed="rId2"/>
          <a:stretch>
            <a:fillRect/>
          </a:stretch>
        </p:blipFill>
        <p:spPr>
          <a:xfrm>
            <a:off x="12475463" y="1866900"/>
            <a:ext cx="5355336" cy="4830471"/>
          </a:xfrm>
          <a:prstGeom prst="rect">
            <a:avLst/>
          </a:prstGeom>
        </p:spPr>
      </p:pic>
    </p:spTree>
    <p:extLst>
      <p:ext uri="{BB962C8B-B14F-4D97-AF65-F5344CB8AC3E}">
        <p14:creationId xmlns:p14="http://schemas.microsoft.com/office/powerpoint/2010/main" val="16402381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881806" y="3954067"/>
            <a:ext cx="11115973" cy="741164"/>
          </a:xfrm>
          <a:prstGeom prst="rect">
            <a:avLst/>
          </a:prstGeom>
          <a:noFill/>
          <a:ln/>
        </p:spPr>
        <p:txBody>
          <a:bodyPr wrap="none" lIns="0" tIns="0" rIns="0" bIns="0" rtlCol="0" anchor="t"/>
          <a:lstStyle/>
          <a:p>
            <a:pPr>
              <a:lnSpc>
                <a:spcPts val="5813"/>
              </a:lnSpc>
            </a:pPr>
            <a:r>
              <a:rPr lang="en-US" sz="4625" b="1" dirty="0">
                <a:solidFill>
                  <a:srgbClr val="00002E"/>
                </a:solidFill>
                <a:latin typeface="Times New Roman" panose="02020603050405020304" pitchFamily="18" charset="0"/>
                <a:ea typeface="Nunito Semi Bold" pitchFamily="34" charset="-122"/>
                <a:cs typeface="Times New Roman" panose="02020603050405020304" pitchFamily="18" charset="0"/>
              </a:rPr>
              <a:t>Implementing the Socket Communication</a:t>
            </a:r>
            <a:endParaRPr lang="en-US" sz="4625" b="1" dirty="0">
              <a:latin typeface="Times New Roman" panose="02020603050405020304" pitchFamily="18" charset="0"/>
              <a:cs typeface="Times New Roman" panose="02020603050405020304" pitchFamily="18" charset="0"/>
            </a:endParaRPr>
          </a:p>
        </p:txBody>
      </p:sp>
      <p:sp>
        <p:nvSpPr>
          <p:cNvPr id="4" name="Shape 1"/>
          <p:cNvSpPr/>
          <p:nvPr/>
        </p:nvSpPr>
        <p:spPr>
          <a:xfrm>
            <a:off x="9129713" y="5073104"/>
            <a:ext cx="28575" cy="4409480"/>
          </a:xfrm>
          <a:prstGeom prst="roundRect">
            <a:avLst>
              <a:gd name="adj" fmla="val 1322728"/>
            </a:avLst>
          </a:prstGeom>
          <a:solidFill>
            <a:srgbClr val="000000">
              <a:alpha val="8000"/>
            </a:srgbClr>
          </a:solidFill>
          <a:ln/>
        </p:spPr>
        <p:txBody>
          <a:bodyPr/>
          <a:lstStyle/>
          <a:p>
            <a:endParaRPr lang="en-US" sz="2250"/>
          </a:p>
        </p:txBody>
      </p:sp>
      <p:sp>
        <p:nvSpPr>
          <p:cNvPr id="5" name="Shape 2"/>
          <p:cNvSpPr/>
          <p:nvPr/>
        </p:nvSpPr>
        <p:spPr>
          <a:xfrm>
            <a:off x="8007326" y="5625554"/>
            <a:ext cx="881806" cy="28575"/>
          </a:xfrm>
          <a:prstGeom prst="roundRect">
            <a:avLst>
              <a:gd name="adj" fmla="val 1322728"/>
            </a:avLst>
          </a:prstGeom>
          <a:solidFill>
            <a:srgbClr val="2D4DF2"/>
          </a:solidFill>
          <a:ln/>
        </p:spPr>
        <p:txBody>
          <a:bodyPr/>
          <a:lstStyle/>
          <a:p>
            <a:endParaRPr lang="en-US" sz="2250"/>
          </a:p>
        </p:txBody>
      </p:sp>
      <p:sp>
        <p:nvSpPr>
          <p:cNvPr id="6" name="Shape 3"/>
          <p:cNvSpPr/>
          <p:nvPr/>
        </p:nvSpPr>
        <p:spPr>
          <a:xfrm>
            <a:off x="8860557" y="5356473"/>
            <a:ext cx="566886" cy="566886"/>
          </a:xfrm>
          <a:prstGeom prst="roundRect">
            <a:avLst>
              <a:gd name="adj" fmla="val 66675"/>
            </a:avLst>
          </a:prstGeom>
          <a:solidFill>
            <a:srgbClr val="F3F3FF"/>
          </a:solidFill>
          <a:ln w="22860">
            <a:solidFill>
              <a:srgbClr val="2D4DF2"/>
            </a:solidFill>
            <a:prstDash val="solid"/>
          </a:ln>
        </p:spPr>
        <p:txBody>
          <a:bodyPr/>
          <a:lstStyle/>
          <a:p>
            <a:endParaRPr lang="en-US" sz="2250"/>
          </a:p>
        </p:txBody>
      </p:sp>
      <p:sp>
        <p:nvSpPr>
          <p:cNvPr id="7" name="Text 4"/>
          <p:cNvSpPr/>
          <p:nvPr/>
        </p:nvSpPr>
        <p:spPr>
          <a:xfrm>
            <a:off x="9037216" y="5461993"/>
            <a:ext cx="213420" cy="355699"/>
          </a:xfrm>
          <a:prstGeom prst="rect">
            <a:avLst/>
          </a:prstGeom>
          <a:noFill/>
          <a:ln/>
        </p:spPr>
        <p:txBody>
          <a:bodyPr wrap="none" lIns="0" tIns="0" rIns="0" bIns="0" rtlCol="0" anchor="t"/>
          <a:lstStyle/>
          <a:p>
            <a:pPr algn="ctr">
              <a:lnSpc>
                <a:spcPts val="2750"/>
              </a:lnSpc>
            </a:pPr>
            <a:r>
              <a:rPr lang="en-US" sz="2750" dirty="0">
                <a:solidFill>
                  <a:srgbClr val="00002E"/>
                </a:solidFill>
                <a:latin typeface="Nunito Semi Bold" pitchFamily="34" charset="0"/>
                <a:ea typeface="Nunito Semi Bold" pitchFamily="34" charset="-122"/>
                <a:cs typeface="Nunito Semi Bold" pitchFamily="34" charset="-120"/>
              </a:rPr>
              <a:t>1</a:t>
            </a:r>
            <a:endParaRPr lang="en-US" sz="2750" dirty="0"/>
          </a:p>
        </p:txBody>
      </p:sp>
      <p:sp>
        <p:nvSpPr>
          <p:cNvPr id="8" name="Text 5"/>
          <p:cNvSpPr/>
          <p:nvPr/>
        </p:nvSpPr>
        <p:spPr>
          <a:xfrm>
            <a:off x="4793754" y="5325070"/>
            <a:ext cx="2964359" cy="370583"/>
          </a:xfrm>
          <a:prstGeom prst="rect">
            <a:avLst/>
          </a:prstGeom>
          <a:noFill/>
          <a:ln/>
        </p:spPr>
        <p:txBody>
          <a:bodyPr wrap="none" lIns="0" tIns="0" rIns="0" bIns="0" rtlCol="0" anchor="t"/>
          <a:lstStyle/>
          <a:p>
            <a:pPr algn="r">
              <a:lnSpc>
                <a:spcPts val="2875"/>
              </a:lnSpc>
            </a:pPr>
            <a:r>
              <a:rPr lang="en-US" sz="2313" dirty="0">
                <a:solidFill>
                  <a:srgbClr val="00002E"/>
                </a:solidFill>
                <a:latin typeface="Nunito Semi Bold" pitchFamily="34" charset="0"/>
                <a:ea typeface="Nunito Semi Bold" pitchFamily="34" charset="-122"/>
                <a:cs typeface="Nunito Semi Bold" pitchFamily="34" charset="-120"/>
              </a:rPr>
              <a:t>Socket Creation</a:t>
            </a:r>
            <a:endParaRPr lang="en-US" sz="2313" dirty="0"/>
          </a:p>
        </p:txBody>
      </p:sp>
      <p:sp>
        <p:nvSpPr>
          <p:cNvPr id="9" name="Text 6"/>
          <p:cNvSpPr/>
          <p:nvPr/>
        </p:nvSpPr>
        <p:spPr>
          <a:xfrm>
            <a:off x="881807" y="5846713"/>
            <a:ext cx="6876306" cy="806054"/>
          </a:xfrm>
          <a:prstGeom prst="rect">
            <a:avLst/>
          </a:prstGeom>
          <a:noFill/>
          <a:ln/>
        </p:spPr>
        <p:txBody>
          <a:bodyPr wrap="square" lIns="0" tIns="0" rIns="0" bIns="0" rtlCol="0" anchor="t"/>
          <a:lstStyle/>
          <a:p>
            <a:pPr algn="r">
              <a:lnSpc>
                <a:spcPts val="3125"/>
              </a:lnSpc>
            </a:pPr>
            <a:r>
              <a:rPr lang="en-US" sz="1938" dirty="0">
                <a:solidFill>
                  <a:srgbClr val="00002E"/>
                </a:solidFill>
                <a:latin typeface="PT Sans" pitchFamily="34" charset="0"/>
                <a:ea typeface="PT Sans" pitchFamily="34" charset="-122"/>
                <a:cs typeface="PT Sans" pitchFamily="34" charset="-120"/>
              </a:rPr>
              <a:t>Establish the foundation of the chat application by creating socket instances on both the client and server sides.</a:t>
            </a:r>
            <a:endParaRPr lang="en-US" sz="1938" dirty="0"/>
          </a:p>
        </p:txBody>
      </p:sp>
      <p:sp>
        <p:nvSpPr>
          <p:cNvPr id="10" name="Shape 7"/>
          <p:cNvSpPr/>
          <p:nvPr/>
        </p:nvSpPr>
        <p:spPr>
          <a:xfrm>
            <a:off x="9398870" y="6885385"/>
            <a:ext cx="881806" cy="28575"/>
          </a:xfrm>
          <a:prstGeom prst="roundRect">
            <a:avLst>
              <a:gd name="adj" fmla="val 1322728"/>
            </a:avLst>
          </a:prstGeom>
          <a:solidFill>
            <a:srgbClr val="018CE1"/>
          </a:solidFill>
          <a:ln/>
        </p:spPr>
        <p:txBody>
          <a:bodyPr/>
          <a:lstStyle/>
          <a:p>
            <a:endParaRPr lang="en-US" sz="2250"/>
          </a:p>
        </p:txBody>
      </p:sp>
      <p:sp>
        <p:nvSpPr>
          <p:cNvPr id="11" name="Shape 8"/>
          <p:cNvSpPr/>
          <p:nvPr/>
        </p:nvSpPr>
        <p:spPr>
          <a:xfrm>
            <a:off x="8860557" y="6616305"/>
            <a:ext cx="566886" cy="566886"/>
          </a:xfrm>
          <a:prstGeom prst="roundRect">
            <a:avLst>
              <a:gd name="adj" fmla="val 66675"/>
            </a:avLst>
          </a:prstGeom>
          <a:solidFill>
            <a:srgbClr val="F3F3FF"/>
          </a:solidFill>
          <a:ln w="22860">
            <a:solidFill>
              <a:srgbClr val="018CE1"/>
            </a:solidFill>
            <a:prstDash val="solid"/>
          </a:ln>
        </p:spPr>
        <p:txBody>
          <a:bodyPr/>
          <a:lstStyle/>
          <a:p>
            <a:endParaRPr lang="en-US" sz="2250"/>
          </a:p>
        </p:txBody>
      </p:sp>
      <p:sp>
        <p:nvSpPr>
          <p:cNvPr id="12" name="Text 9"/>
          <p:cNvSpPr/>
          <p:nvPr/>
        </p:nvSpPr>
        <p:spPr>
          <a:xfrm>
            <a:off x="9037216" y="6721823"/>
            <a:ext cx="213420" cy="355699"/>
          </a:xfrm>
          <a:prstGeom prst="rect">
            <a:avLst/>
          </a:prstGeom>
          <a:noFill/>
          <a:ln/>
        </p:spPr>
        <p:txBody>
          <a:bodyPr wrap="none" lIns="0" tIns="0" rIns="0" bIns="0" rtlCol="0" anchor="t"/>
          <a:lstStyle/>
          <a:p>
            <a:pPr algn="ctr">
              <a:lnSpc>
                <a:spcPts val="2750"/>
              </a:lnSpc>
            </a:pPr>
            <a:r>
              <a:rPr lang="en-US" sz="2750" dirty="0">
                <a:solidFill>
                  <a:srgbClr val="00002E"/>
                </a:solidFill>
                <a:latin typeface="Nunito Semi Bold" pitchFamily="34" charset="0"/>
                <a:ea typeface="Nunito Semi Bold" pitchFamily="34" charset="-122"/>
                <a:cs typeface="Nunito Semi Bold" pitchFamily="34" charset="-120"/>
              </a:rPr>
              <a:t>2</a:t>
            </a:r>
            <a:endParaRPr lang="en-US" sz="2750" dirty="0"/>
          </a:p>
        </p:txBody>
      </p:sp>
      <p:sp>
        <p:nvSpPr>
          <p:cNvPr id="13" name="Text 10"/>
          <p:cNvSpPr/>
          <p:nvPr/>
        </p:nvSpPr>
        <p:spPr>
          <a:xfrm>
            <a:off x="10529888" y="6584900"/>
            <a:ext cx="3524101" cy="370583"/>
          </a:xfrm>
          <a:prstGeom prst="rect">
            <a:avLst/>
          </a:prstGeom>
          <a:noFill/>
          <a:ln/>
        </p:spPr>
        <p:txBody>
          <a:bodyPr wrap="none" lIns="0" tIns="0" rIns="0" bIns="0" rtlCol="0" anchor="t"/>
          <a:lstStyle/>
          <a:p>
            <a:pPr>
              <a:lnSpc>
                <a:spcPts val="2875"/>
              </a:lnSpc>
            </a:pPr>
            <a:r>
              <a:rPr lang="en-US" sz="2313" dirty="0">
                <a:solidFill>
                  <a:srgbClr val="00002E"/>
                </a:solidFill>
                <a:latin typeface="Nunito Semi Bold" pitchFamily="34" charset="0"/>
                <a:ea typeface="Nunito Semi Bold" pitchFamily="34" charset="-122"/>
                <a:cs typeface="Nunito Semi Bold" pitchFamily="34" charset="-120"/>
              </a:rPr>
              <a:t>Connection Establishment</a:t>
            </a:r>
            <a:endParaRPr lang="en-US" sz="2313" dirty="0"/>
          </a:p>
        </p:txBody>
      </p:sp>
      <p:sp>
        <p:nvSpPr>
          <p:cNvPr id="14" name="Text 11"/>
          <p:cNvSpPr/>
          <p:nvPr/>
        </p:nvSpPr>
        <p:spPr>
          <a:xfrm>
            <a:off x="10529888" y="7106543"/>
            <a:ext cx="6876306" cy="806054"/>
          </a:xfrm>
          <a:prstGeom prst="rect">
            <a:avLst/>
          </a:prstGeom>
          <a:noFill/>
          <a:ln/>
        </p:spPr>
        <p:txBody>
          <a:bodyPr wrap="square" lIns="0" tIns="0" rIns="0" bIns="0" rtlCol="0" anchor="t"/>
          <a:lstStyle/>
          <a:p>
            <a:pPr>
              <a:lnSpc>
                <a:spcPts val="3125"/>
              </a:lnSpc>
            </a:pPr>
            <a:r>
              <a:rPr lang="en-US" sz="1938" dirty="0">
                <a:solidFill>
                  <a:srgbClr val="00002E"/>
                </a:solidFill>
                <a:latin typeface="PT Sans" pitchFamily="34" charset="0"/>
                <a:ea typeface="PT Sans" pitchFamily="34" charset="-122"/>
                <a:cs typeface="PT Sans" pitchFamily="34" charset="-120"/>
              </a:rPr>
              <a:t>Implement the necessary steps to connect the client and server sockets, enabling the exchange of data.</a:t>
            </a:r>
            <a:endParaRPr lang="en-US" sz="1938" dirty="0"/>
          </a:p>
        </p:txBody>
      </p:sp>
      <p:sp>
        <p:nvSpPr>
          <p:cNvPr id="15" name="Shape 12"/>
          <p:cNvSpPr/>
          <p:nvPr/>
        </p:nvSpPr>
        <p:spPr>
          <a:xfrm>
            <a:off x="8007326" y="8019158"/>
            <a:ext cx="881806" cy="28575"/>
          </a:xfrm>
          <a:prstGeom prst="roundRect">
            <a:avLst>
              <a:gd name="adj" fmla="val 1322728"/>
            </a:avLst>
          </a:prstGeom>
          <a:solidFill>
            <a:srgbClr val="DA33BF"/>
          </a:solidFill>
          <a:ln/>
        </p:spPr>
        <p:txBody>
          <a:bodyPr/>
          <a:lstStyle/>
          <a:p>
            <a:endParaRPr lang="en-US" sz="2250"/>
          </a:p>
        </p:txBody>
      </p:sp>
      <p:sp>
        <p:nvSpPr>
          <p:cNvPr id="16" name="Shape 13"/>
          <p:cNvSpPr/>
          <p:nvPr/>
        </p:nvSpPr>
        <p:spPr>
          <a:xfrm>
            <a:off x="8860557" y="7750077"/>
            <a:ext cx="566886" cy="566886"/>
          </a:xfrm>
          <a:prstGeom prst="roundRect">
            <a:avLst>
              <a:gd name="adj" fmla="val 66675"/>
            </a:avLst>
          </a:prstGeom>
          <a:solidFill>
            <a:srgbClr val="F3F3FF"/>
          </a:solidFill>
          <a:ln w="22860">
            <a:solidFill>
              <a:srgbClr val="DA33BF"/>
            </a:solidFill>
            <a:prstDash val="solid"/>
          </a:ln>
        </p:spPr>
        <p:txBody>
          <a:bodyPr/>
          <a:lstStyle/>
          <a:p>
            <a:endParaRPr lang="en-US" sz="2250"/>
          </a:p>
        </p:txBody>
      </p:sp>
      <p:sp>
        <p:nvSpPr>
          <p:cNvPr id="17" name="Text 14"/>
          <p:cNvSpPr/>
          <p:nvPr/>
        </p:nvSpPr>
        <p:spPr>
          <a:xfrm>
            <a:off x="9037216" y="7855596"/>
            <a:ext cx="213420" cy="355699"/>
          </a:xfrm>
          <a:prstGeom prst="rect">
            <a:avLst/>
          </a:prstGeom>
          <a:noFill/>
          <a:ln/>
        </p:spPr>
        <p:txBody>
          <a:bodyPr wrap="none" lIns="0" tIns="0" rIns="0" bIns="0" rtlCol="0" anchor="t"/>
          <a:lstStyle/>
          <a:p>
            <a:pPr algn="ctr">
              <a:lnSpc>
                <a:spcPts val="2750"/>
              </a:lnSpc>
            </a:pPr>
            <a:r>
              <a:rPr lang="en-US" sz="2750" dirty="0">
                <a:solidFill>
                  <a:srgbClr val="00002E"/>
                </a:solidFill>
                <a:latin typeface="Nunito Semi Bold" pitchFamily="34" charset="0"/>
                <a:ea typeface="Nunito Semi Bold" pitchFamily="34" charset="-122"/>
                <a:cs typeface="Nunito Semi Bold" pitchFamily="34" charset="-120"/>
              </a:rPr>
              <a:t>3</a:t>
            </a:r>
            <a:endParaRPr lang="en-US" sz="2750" dirty="0"/>
          </a:p>
        </p:txBody>
      </p:sp>
      <p:sp>
        <p:nvSpPr>
          <p:cNvPr id="18" name="Text 15"/>
          <p:cNvSpPr/>
          <p:nvPr/>
        </p:nvSpPr>
        <p:spPr>
          <a:xfrm>
            <a:off x="4793754" y="7718672"/>
            <a:ext cx="2964359" cy="370583"/>
          </a:xfrm>
          <a:prstGeom prst="rect">
            <a:avLst/>
          </a:prstGeom>
          <a:noFill/>
          <a:ln/>
        </p:spPr>
        <p:txBody>
          <a:bodyPr wrap="none" lIns="0" tIns="0" rIns="0" bIns="0" rtlCol="0" anchor="t"/>
          <a:lstStyle/>
          <a:p>
            <a:pPr algn="r">
              <a:lnSpc>
                <a:spcPts val="2875"/>
              </a:lnSpc>
            </a:pPr>
            <a:r>
              <a:rPr lang="en-US" sz="2313" dirty="0">
                <a:solidFill>
                  <a:srgbClr val="00002E"/>
                </a:solidFill>
                <a:latin typeface="Nunito Semi Bold" pitchFamily="34" charset="0"/>
                <a:ea typeface="Nunito Semi Bold" pitchFamily="34" charset="-122"/>
                <a:cs typeface="Nunito Semi Bold" pitchFamily="34" charset="-120"/>
              </a:rPr>
              <a:t>Data Transmission</a:t>
            </a:r>
            <a:endParaRPr lang="en-US" sz="2313" dirty="0"/>
          </a:p>
        </p:txBody>
      </p:sp>
      <p:sp>
        <p:nvSpPr>
          <p:cNvPr id="19" name="Text 16"/>
          <p:cNvSpPr/>
          <p:nvPr/>
        </p:nvSpPr>
        <p:spPr>
          <a:xfrm>
            <a:off x="881807" y="8240317"/>
            <a:ext cx="6876306" cy="806054"/>
          </a:xfrm>
          <a:prstGeom prst="rect">
            <a:avLst/>
          </a:prstGeom>
          <a:noFill/>
          <a:ln/>
        </p:spPr>
        <p:txBody>
          <a:bodyPr wrap="square" lIns="0" tIns="0" rIns="0" bIns="0" rtlCol="0" anchor="t"/>
          <a:lstStyle/>
          <a:p>
            <a:pPr algn="r">
              <a:lnSpc>
                <a:spcPts val="3125"/>
              </a:lnSpc>
            </a:pPr>
            <a:r>
              <a:rPr lang="en-US" sz="1938" dirty="0">
                <a:solidFill>
                  <a:srgbClr val="00002E"/>
                </a:solidFill>
                <a:latin typeface="PT Sans" pitchFamily="34" charset="0"/>
                <a:ea typeface="PT Sans" pitchFamily="34" charset="-122"/>
                <a:cs typeface="PT Sans" pitchFamily="34" charset="-120"/>
              </a:rPr>
              <a:t>Develop the logic to send and receive messages through the socket connection, ensuring reliable and efficient data transfer.</a:t>
            </a:r>
            <a:endParaRPr lang="en-US" sz="1938" dirty="0"/>
          </a:p>
        </p:txBody>
      </p:sp>
      <p:pic>
        <p:nvPicPr>
          <p:cNvPr id="2" name="Image 0" descr="preencoded.png">
            <a:extLst>
              <a:ext uri="{FF2B5EF4-FFF2-40B4-BE49-F238E27FC236}">
                <a16:creationId xmlns:a16="http://schemas.microsoft.com/office/drawing/2014/main" id="{8804B3E3-609F-5263-B7DB-EFF4615D2448}"/>
              </a:ext>
            </a:extLst>
          </p:cNvPr>
          <p:cNvPicPr>
            <a:picLocks noChangeAspect="1"/>
          </p:cNvPicPr>
          <p:nvPr/>
        </p:nvPicPr>
        <p:blipFill>
          <a:blip r:embed="rId3"/>
          <a:stretch>
            <a:fillRect/>
          </a:stretch>
        </p:blipFill>
        <p:spPr>
          <a:xfrm>
            <a:off x="0" y="-1"/>
            <a:ext cx="18288000" cy="338718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6324600" cy="9486900"/>
          </a:xfrm>
          <a:prstGeom prst="rect">
            <a:avLst/>
          </a:prstGeom>
        </p:spPr>
      </p:pic>
      <p:sp>
        <p:nvSpPr>
          <p:cNvPr id="3" name="Text 0"/>
          <p:cNvSpPr/>
          <p:nvPr/>
        </p:nvSpPr>
        <p:spPr>
          <a:xfrm>
            <a:off x="7905155" y="917080"/>
            <a:ext cx="7040613" cy="880021"/>
          </a:xfrm>
          <a:prstGeom prst="rect">
            <a:avLst/>
          </a:prstGeom>
          <a:noFill/>
          <a:ln/>
        </p:spPr>
        <p:txBody>
          <a:bodyPr wrap="none" lIns="0" tIns="0" rIns="0" bIns="0" rtlCol="0" anchor="t"/>
          <a:lstStyle/>
          <a:p>
            <a:pPr>
              <a:lnSpc>
                <a:spcPts val="6875"/>
              </a:lnSpc>
            </a:pPr>
            <a:r>
              <a:rPr lang="en-US" sz="5500" dirty="0">
                <a:solidFill>
                  <a:srgbClr val="38512F"/>
                </a:solidFill>
                <a:latin typeface="Lora" pitchFamily="34" charset="0"/>
                <a:ea typeface="Lora" pitchFamily="34" charset="-122"/>
                <a:cs typeface="Lora" pitchFamily="34" charset="-120"/>
              </a:rPr>
              <a:t>OUR SOLUTION</a:t>
            </a:r>
            <a:endParaRPr lang="en-US" sz="5500" dirty="0"/>
          </a:p>
        </p:txBody>
      </p:sp>
      <p:sp>
        <p:nvSpPr>
          <p:cNvPr id="4" name="Shape 1"/>
          <p:cNvSpPr/>
          <p:nvPr/>
        </p:nvSpPr>
        <p:spPr>
          <a:xfrm>
            <a:off x="8334821" y="2245816"/>
            <a:ext cx="38100" cy="7124105"/>
          </a:xfrm>
          <a:prstGeom prst="roundRect">
            <a:avLst>
              <a:gd name="adj" fmla="val 117806"/>
            </a:avLst>
          </a:prstGeom>
          <a:solidFill>
            <a:srgbClr val="D9CDBA"/>
          </a:solidFill>
          <a:ln/>
        </p:spPr>
        <p:txBody>
          <a:bodyPr/>
          <a:lstStyle/>
          <a:p>
            <a:endParaRPr lang="en-US"/>
          </a:p>
        </p:txBody>
      </p:sp>
      <p:sp>
        <p:nvSpPr>
          <p:cNvPr id="5" name="Shape 2"/>
          <p:cNvSpPr/>
          <p:nvPr/>
        </p:nvSpPr>
        <p:spPr>
          <a:xfrm>
            <a:off x="8652346" y="2899768"/>
            <a:ext cx="1047155" cy="38100"/>
          </a:xfrm>
          <a:prstGeom prst="roundRect">
            <a:avLst>
              <a:gd name="adj" fmla="val 117806"/>
            </a:avLst>
          </a:prstGeom>
          <a:solidFill>
            <a:srgbClr val="D9CDBA"/>
          </a:solidFill>
          <a:ln/>
        </p:spPr>
        <p:txBody>
          <a:bodyPr/>
          <a:lstStyle/>
          <a:p>
            <a:endParaRPr lang="en-US"/>
          </a:p>
        </p:txBody>
      </p:sp>
      <p:sp>
        <p:nvSpPr>
          <p:cNvPr id="6" name="Shape 3"/>
          <p:cNvSpPr/>
          <p:nvPr/>
        </p:nvSpPr>
        <p:spPr>
          <a:xfrm>
            <a:off x="8017296" y="2582316"/>
            <a:ext cx="673150" cy="673150"/>
          </a:xfrm>
          <a:prstGeom prst="roundRect">
            <a:avLst>
              <a:gd name="adj" fmla="val 6668"/>
            </a:avLst>
          </a:prstGeom>
          <a:solidFill>
            <a:srgbClr val="F3E7D4"/>
          </a:solidFill>
          <a:ln/>
        </p:spPr>
        <p:txBody>
          <a:bodyPr/>
          <a:lstStyle/>
          <a:p>
            <a:endParaRPr lang="en-US"/>
          </a:p>
        </p:txBody>
      </p:sp>
      <p:sp>
        <p:nvSpPr>
          <p:cNvPr id="7" name="Text 4"/>
          <p:cNvSpPr/>
          <p:nvPr/>
        </p:nvSpPr>
        <p:spPr>
          <a:xfrm>
            <a:off x="8276853" y="2707631"/>
            <a:ext cx="153889" cy="422374"/>
          </a:xfrm>
          <a:prstGeom prst="rect">
            <a:avLst/>
          </a:prstGeom>
          <a:noFill/>
          <a:ln/>
        </p:spPr>
        <p:txBody>
          <a:bodyPr wrap="none" lIns="0" tIns="0" rIns="0" bIns="0" rtlCol="0" anchor="t"/>
          <a:lstStyle/>
          <a:p>
            <a:pPr algn="ctr">
              <a:lnSpc>
                <a:spcPts val="3313"/>
              </a:lnSpc>
            </a:pPr>
            <a:r>
              <a:rPr lang="en-US" sz="3313" dirty="0">
                <a:solidFill>
                  <a:srgbClr val="3A3630"/>
                </a:solidFill>
                <a:latin typeface="Lora" pitchFamily="34" charset="0"/>
                <a:ea typeface="Lora" pitchFamily="34" charset="-122"/>
                <a:cs typeface="Lora" pitchFamily="34" charset="-120"/>
              </a:rPr>
              <a:t>1</a:t>
            </a:r>
            <a:endParaRPr lang="en-US" sz="3313" dirty="0"/>
          </a:p>
        </p:txBody>
      </p:sp>
      <p:sp>
        <p:nvSpPr>
          <p:cNvPr id="8" name="Text 5"/>
          <p:cNvSpPr/>
          <p:nvPr/>
        </p:nvSpPr>
        <p:spPr>
          <a:xfrm>
            <a:off x="9999613" y="2544962"/>
            <a:ext cx="3520231" cy="439936"/>
          </a:xfrm>
          <a:prstGeom prst="rect">
            <a:avLst/>
          </a:prstGeom>
          <a:noFill/>
          <a:ln/>
        </p:spPr>
        <p:txBody>
          <a:bodyPr wrap="none" lIns="0" tIns="0" rIns="0" bIns="0" rtlCol="0" anchor="t"/>
          <a:lstStyle/>
          <a:p>
            <a:pPr>
              <a:lnSpc>
                <a:spcPts val="3438"/>
              </a:lnSpc>
            </a:pPr>
            <a:r>
              <a:rPr lang="en-US" sz="2750" dirty="0">
                <a:solidFill>
                  <a:srgbClr val="3A3630"/>
                </a:solidFill>
                <a:latin typeface="Lora" pitchFamily="34" charset="0"/>
                <a:ea typeface="Lora" pitchFamily="34" charset="-122"/>
                <a:cs typeface="Lora" pitchFamily="34" charset="-120"/>
              </a:rPr>
              <a:t>Tkinter Interface</a:t>
            </a:r>
            <a:endParaRPr lang="en-US" sz="2750" dirty="0"/>
          </a:p>
        </p:txBody>
      </p:sp>
      <p:sp>
        <p:nvSpPr>
          <p:cNvPr id="9" name="Text 6"/>
          <p:cNvSpPr/>
          <p:nvPr/>
        </p:nvSpPr>
        <p:spPr>
          <a:xfrm>
            <a:off x="9999612" y="3164384"/>
            <a:ext cx="7241233" cy="957560"/>
          </a:xfrm>
          <a:prstGeom prst="rect">
            <a:avLst/>
          </a:prstGeom>
          <a:noFill/>
          <a:ln/>
        </p:spPr>
        <p:txBody>
          <a:bodyPr wrap="square" lIns="0" tIns="0" rIns="0" bIns="0" rtlCol="0" anchor="t"/>
          <a:lstStyle/>
          <a:p>
            <a:pPr>
              <a:lnSpc>
                <a:spcPts val="3750"/>
              </a:lnSpc>
            </a:pPr>
            <a:r>
              <a:rPr lang="en-US" sz="2313" dirty="0">
                <a:solidFill>
                  <a:srgbClr val="3A3630"/>
                </a:solidFill>
                <a:latin typeface="Source Sans Pro" pitchFamily="34" charset="0"/>
                <a:ea typeface="Source Sans Pro" pitchFamily="34" charset="-122"/>
                <a:cs typeface="Source Sans Pro" pitchFamily="34" charset="-120"/>
              </a:rPr>
              <a:t>Develop a user-friendly and visually appealing chat interface using the Tkinter Python GUI toolkit.</a:t>
            </a:r>
            <a:endParaRPr lang="en-US" sz="2313" dirty="0"/>
          </a:p>
        </p:txBody>
      </p:sp>
      <p:sp>
        <p:nvSpPr>
          <p:cNvPr id="10" name="Shape 7"/>
          <p:cNvSpPr/>
          <p:nvPr/>
        </p:nvSpPr>
        <p:spPr>
          <a:xfrm>
            <a:off x="8652346" y="5374184"/>
            <a:ext cx="1047155" cy="38100"/>
          </a:xfrm>
          <a:prstGeom prst="roundRect">
            <a:avLst>
              <a:gd name="adj" fmla="val 117806"/>
            </a:avLst>
          </a:prstGeom>
          <a:solidFill>
            <a:srgbClr val="D9CDBA"/>
          </a:solidFill>
          <a:ln/>
        </p:spPr>
        <p:txBody>
          <a:bodyPr/>
          <a:lstStyle/>
          <a:p>
            <a:endParaRPr lang="en-US"/>
          </a:p>
        </p:txBody>
      </p:sp>
      <p:sp>
        <p:nvSpPr>
          <p:cNvPr id="11" name="Shape 8"/>
          <p:cNvSpPr/>
          <p:nvPr/>
        </p:nvSpPr>
        <p:spPr>
          <a:xfrm>
            <a:off x="8017296" y="5056734"/>
            <a:ext cx="673150" cy="673150"/>
          </a:xfrm>
          <a:prstGeom prst="roundRect">
            <a:avLst>
              <a:gd name="adj" fmla="val 6668"/>
            </a:avLst>
          </a:prstGeom>
          <a:solidFill>
            <a:srgbClr val="F3E7D4"/>
          </a:solidFill>
          <a:ln/>
        </p:spPr>
        <p:txBody>
          <a:bodyPr/>
          <a:lstStyle/>
          <a:p>
            <a:endParaRPr lang="en-US"/>
          </a:p>
        </p:txBody>
      </p:sp>
      <p:sp>
        <p:nvSpPr>
          <p:cNvPr id="12" name="Text 9"/>
          <p:cNvSpPr/>
          <p:nvPr/>
        </p:nvSpPr>
        <p:spPr>
          <a:xfrm>
            <a:off x="8240390" y="5182047"/>
            <a:ext cx="226963" cy="422374"/>
          </a:xfrm>
          <a:prstGeom prst="rect">
            <a:avLst/>
          </a:prstGeom>
          <a:noFill/>
          <a:ln/>
        </p:spPr>
        <p:txBody>
          <a:bodyPr wrap="none" lIns="0" tIns="0" rIns="0" bIns="0" rtlCol="0" anchor="t"/>
          <a:lstStyle/>
          <a:p>
            <a:pPr algn="ctr">
              <a:lnSpc>
                <a:spcPts val="3313"/>
              </a:lnSpc>
            </a:pPr>
            <a:r>
              <a:rPr lang="en-US" sz="3313" dirty="0">
                <a:solidFill>
                  <a:srgbClr val="3A3630"/>
                </a:solidFill>
                <a:latin typeface="Lora" pitchFamily="34" charset="0"/>
                <a:ea typeface="Lora" pitchFamily="34" charset="-122"/>
                <a:cs typeface="Lora" pitchFamily="34" charset="-120"/>
              </a:rPr>
              <a:t>2</a:t>
            </a:r>
            <a:endParaRPr lang="en-US" sz="3313" dirty="0"/>
          </a:p>
        </p:txBody>
      </p:sp>
      <p:sp>
        <p:nvSpPr>
          <p:cNvPr id="13" name="Text 10"/>
          <p:cNvSpPr/>
          <p:nvPr/>
        </p:nvSpPr>
        <p:spPr>
          <a:xfrm>
            <a:off x="9999613" y="5019378"/>
            <a:ext cx="4109740" cy="439936"/>
          </a:xfrm>
          <a:prstGeom prst="rect">
            <a:avLst/>
          </a:prstGeom>
          <a:noFill/>
          <a:ln/>
        </p:spPr>
        <p:txBody>
          <a:bodyPr wrap="none" lIns="0" tIns="0" rIns="0" bIns="0" rtlCol="0" anchor="t"/>
          <a:lstStyle/>
          <a:p>
            <a:pPr>
              <a:lnSpc>
                <a:spcPts val="3438"/>
              </a:lnSpc>
            </a:pPr>
            <a:r>
              <a:rPr lang="en-US" sz="2750" dirty="0">
                <a:solidFill>
                  <a:srgbClr val="3A3630"/>
                </a:solidFill>
                <a:latin typeface="Lora" pitchFamily="34" charset="0"/>
                <a:ea typeface="Lora" pitchFamily="34" charset="-122"/>
                <a:cs typeface="Lora" pitchFamily="34" charset="-120"/>
              </a:rPr>
              <a:t>Networking with Sockets</a:t>
            </a:r>
            <a:endParaRPr lang="en-US" sz="2750" dirty="0"/>
          </a:p>
        </p:txBody>
      </p:sp>
      <p:sp>
        <p:nvSpPr>
          <p:cNvPr id="14" name="Text 11"/>
          <p:cNvSpPr/>
          <p:nvPr/>
        </p:nvSpPr>
        <p:spPr>
          <a:xfrm>
            <a:off x="9999612" y="5638800"/>
            <a:ext cx="7241233" cy="957560"/>
          </a:xfrm>
          <a:prstGeom prst="rect">
            <a:avLst/>
          </a:prstGeom>
          <a:noFill/>
          <a:ln/>
        </p:spPr>
        <p:txBody>
          <a:bodyPr wrap="square" lIns="0" tIns="0" rIns="0" bIns="0" rtlCol="0" anchor="t"/>
          <a:lstStyle/>
          <a:p>
            <a:pPr>
              <a:lnSpc>
                <a:spcPts val="3750"/>
              </a:lnSpc>
            </a:pPr>
            <a:r>
              <a:rPr lang="en-US" sz="2313" dirty="0">
                <a:solidFill>
                  <a:srgbClr val="3A3630"/>
                </a:solidFill>
                <a:latin typeface="Source Sans Pro" pitchFamily="34" charset="0"/>
                <a:ea typeface="Source Sans Pro" pitchFamily="34" charset="-122"/>
                <a:cs typeface="Source Sans Pro" pitchFamily="34" charset="-120"/>
              </a:rPr>
              <a:t>Implement real-time communication between clients using TCP/IP sockets and socket programming in Python.</a:t>
            </a:r>
            <a:endParaRPr lang="en-US" sz="2313" dirty="0"/>
          </a:p>
        </p:txBody>
      </p:sp>
      <p:sp>
        <p:nvSpPr>
          <p:cNvPr id="15" name="Shape 12"/>
          <p:cNvSpPr/>
          <p:nvPr/>
        </p:nvSpPr>
        <p:spPr>
          <a:xfrm>
            <a:off x="8652346" y="7848600"/>
            <a:ext cx="1047155" cy="38100"/>
          </a:xfrm>
          <a:prstGeom prst="roundRect">
            <a:avLst>
              <a:gd name="adj" fmla="val 117806"/>
            </a:avLst>
          </a:prstGeom>
          <a:solidFill>
            <a:srgbClr val="D9CDBA"/>
          </a:solidFill>
          <a:ln/>
        </p:spPr>
        <p:txBody>
          <a:bodyPr/>
          <a:lstStyle/>
          <a:p>
            <a:endParaRPr lang="en-US"/>
          </a:p>
        </p:txBody>
      </p:sp>
      <p:sp>
        <p:nvSpPr>
          <p:cNvPr id="16" name="Shape 13"/>
          <p:cNvSpPr/>
          <p:nvPr/>
        </p:nvSpPr>
        <p:spPr>
          <a:xfrm>
            <a:off x="8017296" y="7531150"/>
            <a:ext cx="673150" cy="673150"/>
          </a:xfrm>
          <a:prstGeom prst="roundRect">
            <a:avLst>
              <a:gd name="adj" fmla="val 6668"/>
            </a:avLst>
          </a:prstGeom>
          <a:solidFill>
            <a:srgbClr val="F3E7D4"/>
          </a:solidFill>
          <a:ln/>
        </p:spPr>
        <p:txBody>
          <a:bodyPr/>
          <a:lstStyle/>
          <a:p>
            <a:endParaRPr lang="en-US"/>
          </a:p>
        </p:txBody>
      </p:sp>
      <p:sp>
        <p:nvSpPr>
          <p:cNvPr id="17" name="Text 14"/>
          <p:cNvSpPr/>
          <p:nvPr/>
        </p:nvSpPr>
        <p:spPr>
          <a:xfrm>
            <a:off x="8236222" y="7656463"/>
            <a:ext cx="235298" cy="422374"/>
          </a:xfrm>
          <a:prstGeom prst="rect">
            <a:avLst/>
          </a:prstGeom>
          <a:noFill/>
          <a:ln/>
        </p:spPr>
        <p:txBody>
          <a:bodyPr wrap="none" lIns="0" tIns="0" rIns="0" bIns="0" rtlCol="0" anchor="t"/>
          <a:lstStyle/>
          <a:p>
            <a:pPr algn="ctr">
              <a:lnSpc>
                <a:spcPts val="3313"/>
              </a:lnSpc>
            </a:pPr>
            <a:r>
              <a:rPr lang="en-US" sz="3313" dirty="0">
                <a:solidFill>
                  <a:srgbClr val="3A3630"/>
                </a:solidFill>
                <a:latin typeface="Lora" pitchFamily="34" charset="0"/>
                <a:ea typeface="Lora" pitchFamily="34" charset="-122"/>
                <a:cs typeface="Lora" pitchFamily="34" charset="-120"/>
              </a:rPr>
              <a:t>3</a:t>
            </a:r>
            <a:endParaRPr lang="en-US" sz="3313" dirty="0"/>
          </a:p>
        </p:txBody>
      </p:sp>
      <p:sp>
        <p:nvSpPr>
          <p:cNvPr id="18" name="Text 15"/>
          <p:cNvSpPr/>
          <p:nvPr/>
        </p:nvSpPr>
        <p:spPr>
          <a:xfrm>
            <a:off x="9999613" y="7493795"/>
            <a:ext cx="3520231" cy="439936"/>
          </a:xfrm>
          <a:prstGeom prst="rect">
            <a:avLst/>
          </a:prstGeom>
          <a:noFill/>
          <a:ln/>
        </p:spPr>
        <p:txBody>
          <a:bodyPr wrap="none" lIns="0" tIns="0" rIns="0" bIns="0" rtlCol="0" anchor="t"/>
          <a:lstStyle/>
          <a:p>
            <a:pPr>
              <a:lnSpc>
                <a:spcPts val="3438"/>
              </a:lnSpc>
            </a:pPr>
            <a:r>
              <a:rPr lang="en-US" sz="2750" dirty="0">
                <a:solidFill>
                  <a:srgbClr val="3A3630"/>
                </a:solidFill>
                <a:latin typeface="Lora" pitchFamily="34" charset="0"/>
                <a:ea typeface="Lora" pitchFamily="34" charset="-122"/>
                <a:cs typeface="Lora" pitchFamily="34" charset="-120"/>
              </a:rPr>
              <a:t>Scalable Architecture</a:t>
            </a:r>
            <a:endParaRPr lang="en-US" sz="2750" dirty="0"/>
          </a:p>
        </p:txBody>
      </p:sp>
      <p:sp>
        <p:nvSpPr>
          <p:cNvPr id="19" name="Text 16"/>
          <p:cNvSpPr/>
          <p:nvPr/>
        </p:nvSpPr>
        <p:spPr>
          <a:xfrm>
            <a:off x="9999612" y="8113216"/>
            <a:ext cx="7241233" cy="957560"/>
          </a:xfrm>
          <a:prstGeom prst="rect">
            <a:avLst/>
          </a:prstGeom>
          <a:noFill/>
          <a:ln/>
        </p:spPr>
        <p:txBody>
          <a:bodyPr wrap="square" lIns="0" tIns="0" rIns="0" bIns="0" rtlCol="0" anchor="t"/>
          <a:lstStyle/>
          <a:p>
            <a:pPr>
              <a:lnSpc>
                <a:spcPts val="3750"/>
              </a:lnSpc>
            </a:pPr>
            <a:r>
              <a:rPr lang="en-US" sz="2313" dirty="0">
                <a:solidFill>
                  <a:srgbClr val="3A3630"/>
                </a:solidFill>
                <a:latin typeface="Source Sans Pro" pitchFamily="34" charset="0"/>
                <a:ea typeface="Source Sans Pro" pitchFamily="34" charset="-122"/>
                <a:cs typeface="Source Sans Pro" pitchFamily="34" charset="-120"/>
              </a:rPr>
              <a:t>Design a modular and extensible architecture to support growing user bases and future feature additions.</a:t>
            </a:r>
            <a:endParaRPr lang="en-US" sz="2313" dirty="0"/>
          </a:p>
        </p:txBody>
      </p:sp>
    </p:spTree>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3.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4.xml><?xml version="1.0" encoding="utf-8"?>
<a:theme xmlns:a="http://schemas.openxmlformats.org/drawingml/2006/main" name="2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TM02900769[[fn=Retrospect]]</Template>
  <TotalTime>521</TotalTime>
  <Words>1497</Words>
  <Application>Microsoft Office PowerPoint</Application>
  <PresentationFormat>Custom</PresentationFormat>
  <Paragraphs>185</Paragraphs>
  <Slides>24</Slides>
  <Notes>6</Notes>
  <HiddenSlides>0</HiddenSlides>
  <MMClips>0</MMClips>
  <ScaleCrop>false</ScaleCrop>
  <HeadingPairs>
    <vt:vector size="6" baseType="variant">
      <vt:variant>
        <vt:lpstr>Fonts Used</vt:lpstr>
      </vt:variant>
      <vt:variant>
        <vt:i4>18</vt:i4>
      </vt:variant>
      <vt:variant>
        <vt:lpstr>Theme</vt:lpstr>
      </vt:variant>
      <vt:variant>
        <vt:i4>4</vt:i4>
      </vt:variant>
      <vt:variant>
        <vt:lpstr>Slide Titles</vt:lpstr>
      </vt:variant>
      <vt:variant>
        <vt:i4>24</vt:i4>
      </vt:variant>
    </vt:vector>
  </HeadingPairs>
  <TitlesOfParts>
    <vt:vector size="46" baseType="lpstr">
      <vt:lpstr>SimSun</vt:lpstr>
      <vt:lpstr>Algerian</vt:lpstr>
      <vt:lpstr>Aptos</vt:lpstr>
      <vt:lpstr>Arial</vt:lpstr>
      <vt:lpstr>Calibri</vt:lpstr>
      <vt:lpstr>Calibri Light</vt:lpstr>
      <vt:lpstr>Cambria</vt:lpstr>
      <vt:lpstr>Castellar</vt:lpstr>
      <vt:lpstr>Gill Sans MT</vt:lpstr>
      <vt:lpstr>Lora</vt:lpstr>
      <vt:lpstr>Nunito Semi Bold</vt:lpstr>
      <vt:lpstr>PT Sans</vt:lpstr>
      <vt:lpstr>Red Hat Text</vt:lpstr>
      <vt:lpstr>Roboto Light</vt:lpstr>
      <vt:lpstr>Source Sans Pro</vt:lpstr>
      <vt:lpstr>Times New Roman</vt:lpstr>
      <vt:lpstr>Trebuchet MS</vt:lpstr>
      <vt:lpstr>Wingdings</vt:lpstr>
      <vt:lpstr>Parcel</vt:lpstr>
      <vt:lpstr>Retrospect</vt:lpstr>
      <vt:lpstr>1_Retrospect</vt:lpstr>
      <vt:lpstr>2_Retrospect</vt:lpstr>
      <vt:lpstr>PROJECT  real TIME cHAT APPLICATION USING TKINTER AND  SOCKET</vt:lpstr>
      <vt:lpstr>CONTENT</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Untitled design</dc:title>
  <dc:creator>Akshatha A</dc:creator>
  <cp:keywords>DAGSrOkDbcU,BAGSf7ez474</cp:keywords>
  <cp:lastModifiedBy>Admin</cp:lastModifiedBy>
  <cp:revision>23</cp:revision>
  <dcterms:created xsi:type="dcterms:W3CDTF">2024-10-05T04:14:41Z</dcterms:created>
  <dcterms:modified xsi:type="dcterms:W3CDTF">2024-10-07T05:56:21Z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2024-10-05T00:00:00Z</vt:filetime>
  </property>
  <property fmtid="{D5CDD505-2E9C-101B-9397-08002B2CF9AE}" pid="3" name="Creator">
    <vt:lpwstr>Canva</vt:lpwstr>
  </property>
  <property fmtid="{D5CDD505-2E9C-101B-9397-08002B2CF9AE}" pid="4" name="LastSaved">
    <vt:filetime>2024-10-05T00:00:00Z</vt:filetime>
  </property>
</Properties>
</file>